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notesSlides/notesSlide41.xml" ContentType="application/vnd.openxmlformats-officedocument.presentationml.notesSlid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4" r:id="rId1"/>
  </p:sldMasterIdLst>
  <p:notesMasterIdLst>
    <p:notesMasterId r:id="rId44"/>
  </p:notesMasterIdLst>
  <p:sldIdLst>
    <p:sldId id="284" r:id="rId2"/>
    <p:sldId id="285" r:id="rId3"/>
    <p:sldId id="281" r:id="rId4"/>
    <p:sldId id="283" r:id="rId5"/>
    <p:sldId id="267" r:id="rId6"/>
    <p:sldId id="297" r:id="rId7"/>
    <p:sldId id="293" r:id="rId8"/>
    <p:sldId id="300" r:id="rId9"/>
    <p:sldId id="298" r:id="rId10"/>
    <p:sldId id="287" r:id="rId11"/>
    <p:sldId id="299" r:id="rId12"/>
    <p:sldId id="289" r:id="rId13"/>
    <p:sldId id="290" r:id="rId14"/>
    <p:sldId id="280" r:id="rId15"/>
    <p:sldId id="294" r:id="rId16"/>
    <p:sldId id="296" r:id="rId17"/>
    <p:sldId id="301" r:id="rId18"/>
    <p:sldId id="303" r:id="rId19"/>
    <p:sldId id="304" r:id="rId20"/>
    <p:sldId id="325" r:id="rId21"/>
    <p:sldId id="302" r:id="rId22"/>
    <p:sldId id="326" r:id="rId23"/>
    <p:sldId id="306" r:id="rId24"/>
    <p:sldId id="307" r:id="rId25"/>
    <p:sldId id="305" r:id="rId26"/>
    <p:sldId id="308" r:id="rId27"/>
    <p:sldId id="321" r:id="rId28"/>
    <p:sldId id="324" r:id="rId29"/>
    <p:sldId id="309" r:id="rId30"/>
    <p:sldId id="310" r:id="rId31"/>
    <p:sldId id="312" r:id="rId32"/>
    <p:sldId id="322" r:id="rId33"/>
    <p:sldId id="313" r:id="rId34"/>
    <p:sldId id="323" r:id="rId35"/>
    <p:sldId id="314" r:id="rId36"/>
    <p:sldId id="315" r:id="rId37"/>
    <p:sldId id="316" r:id="rId38"/>
    <p:sldId id="319" r:id="rId39"/>
    <p:sldId id="318" r:id="rId40"/>
    <p:sldId id="320" r:id="rId41"/>
    <p:sldId id="327" r:id="rId42"/>
    <p:sldId id="32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p:restoredLeft sz="15620"/>
    <p:restoredTop sz="81172" autoAdjust="0"/>
  </p:normalViewPr>
  <p:slideViewPr>
    <p:cSldViewPr>
      <p:cViewPr>
        <p:scale>
          <a:sx n="80" d="100"/>
          <a:sy n="80" d="100"/>
        </p:scale>
        <p:origin x="-1688" y="-21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750BF3-93A6-4712-8A65-E05901833767}" type="datetimeFigureOut">
              <a:rPr lang="en-US" smtClean="0"/>
              <a:pPr/>
              <a:t>3/28/11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A71476-D675-44AC-AAE6-A92FC25461E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In today’s online and social world, travelers share comments that are rapidly and readily accessible to the public.</a:t>
            </a:r>
            <a:r>
              <a:rPr lang="en-US" sz="1200" kern="1200" baseline="0" dirty="0" smtClean="0">
                <a:solidFill>
                  <a:schemeClr val="tx1"/>
                </a:solidFill>
                <a:latin typeface="+mn-lt"/>
                <a:ea typeface="+mn-ea"/>
                <a:cs typeface="+mn-cs"/>
              </a:rPr>
              <a:t> What someone says about your property has farther reach – and potentially longer lasting effects -- than ever before. </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baseline="0" dirty="0" smtClean="0">
                <a:solidFill>
                  <a:schemeClr val="tx1"/>
                </a:solidFill>
                <a:latin typeface="+mn-lt"/>
                <a:ea typeface="+mn-ea"/>
                <a:cs typeface="+mn-cs"/>
              </a:rPr>
              <a:t>Review sites are the hub of travelers’ sharing activity, and a top resource when they’re forming opinions. </a:t>
            </a:r>
            <a:r>
              <a:rPr lang="en-US" sz="1200" kern="1200" dirty="0" smtClean="0">
                <a:solidFill>
                  <a:schemeClr val="tx1"/>
                </a:solidFill>
                <a:latin typeface="+mn-lt"/>
                <a:ea typeface="+mn-ea"/>
                <a:cs typeface="+mn-cs"/>
              </a:rPr>
              <a:t>In their June study on Social Media in Travel, PhoCusWright states that travel review sites are one of the most influential forces for travelers during the shopping process.</a:t>
            </a:r>
            <a:r>
              <a:rPr lang="en-US" sz="1200" kern="1200" baseline="0" dirty="0" smtClean="0">
                <a:solidFill>
                  <a:schemeClr val="tx1"/>
                </a:solidFill>
                <a:latin typeface="+mn-lt"/>
                <a:ea typeface="+mn-ea"/>
                <a:cs typeface="+mn-cs"/>
              </a:rPr>
              <a:t> In an </a:t>
            </a:r>
            <a:r>
              <a:rPr lang="en-US" sz="1200" kern="1200" dirty="0" smtClean="0">
                <a:solidFill>
                  <a:schemeClr val="tx1"/>
                </a:solidFill>
                <a:latin typeface="+mn-lt"/>
                <a:ea typeface="+mn-ea"/>
                <a:cs typeface="+mn-cs"/>
              </a:rPr>
              <a:t>MSNBC poll from October, </a:t>
            </a:r>
            <a:r>
              <a:rPr lang="en-US" sz="1200" kern="1200" baseline="0" dirty="0" smtClean="0">
                <a:solidFill>
                  <a:schemeClr val="tx1"/>
                </a:solidFill>
                <a:latin typeface="+mn-lt"/>
                <a:ea typeface="+mn-ea"/>
                <a:cs typeface="+mn-cs"/>
              </a:rPr>
              <a:t>86% of respondents said they rely on feedback from TripAdvisor and other review sites when making travel plans.</a:t>
            </a: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Minding </a:t>
            </a:r>
            <a:r>
              <a:rPr lang="en-US" sz="1200" kern="1200" baseline="0" dirty="0" smtClean="0">
                <a:solidFill>
                  <a:schemeClr val="tx1"/>
                </a:solidFill>
                <a:latin typeface="+mn-lt"/>
                <a:ea typeface="+mn-ea"/>
                <a:cs typeface="+mn-cs"/>
              </a:rPr>
              <a:t>your reputation on these sites is a critical part of marketing and operations for today’s hotels. </a:t>
            </a:r>
            <a:endParaRPr lang="en-US" dirty="0" smtClean="0"/>
          </a:p>
          <a:p>
            <a:pPr lvl="1" fontAlgn="auto">
              <a:spcBef>
                <a:spcPts val="0"/>
              </a:spcBef>
              <a:spcAft>
                <a:spcPts val="0"/>
              </a:spcAft>
              <a:defRPr/>
            </a:pPr>
            <a:endParaRPr lang="en-US" dirty="0" smtClean="0"/>
          </a:p>
          <a:p>
            <a:pPr fontAlgn="auto">
              <a:spcBef>
                <a:spcPct val="0"/>
              </a:spcBef>
              <a:spcAft>
                <a:spcPts val="0"/>
              </a:spcAft>
              <a:defRPr/>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C5A4D-8159-47D2-A726-F4360A854229}" type="slidenum">
              <a:rPr lang="en-US">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spcAft>
                <a:spcPts val="600"/>
              </a:spcAft>
            </a:pPr>
            <a:r>
              <a:rPr lang="en-US" dirty="0" smtClean="0">
                <a:latin typeface="Arial"/>
                <a:cs typeface="Arial"/>
              </a:rPr>
              <a:t>A map</a:t>
            </a:r>
            <a:r>
              <a:rPr lang="en-US" baseline="0" dirty="0" smtClean="0">
                <a:latin typeface="Arial"/>
                <a:cs typeface="Arial"/>
              </a:rPr>
              <a:t> showing all of the cities their friends have visited.</a:t>
            </a:r>
            <a:endParaRPr lang="en-US" dirty="0">
              <a:latin typeface="Arial" pitchFamily="-65"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spcAft>
                <a:spcPts val="600"/>
              </a:spcAft>
            </a:pPr>
            <a:r>
              <a:rPr lang="en-US" dirty="0" smtClean="0">
                <a:latin typeface="Arial"/>
                <a:cs typeface="Arial"/>
              </a:rPr>
              <a:t>And can identify both </a:t>
            </a:r>
            <a:r>
              <a:rPr lang="en-US" baseline="0" dirty="0" smtClean="0">
                <a:latin typeface="Arial"/>
                <a:cs typeface="Arial"/>
              </a:rPr>
              <a:t>reviews done by their friends and other sort of recent activity</a:t>
            </a:r>
            <a:endParaRPr lang="en-US" dirty="0">
              <a:latin typeface="Arial" pitchFamily="-65"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spcAft>
                <a:spcPts val="600"/>
              </a:spcAft>
            </a:pPr>
            <a:r>
              <a:rPr lang="en-US" dirty="0" smtClean="0">
                <a:latin typeface="Arial"/>
                <a:cs typeface="Arial"/>
              </a:rPr>
              <a:t>On a page that he geo-specific</a:t>
            </a:r>
            <a:r>
              <a:rPr lang="en-US" baseline="0" dirty="0" smtClean="0">
                <a:latin typeface="Arial"/>
                <a:cs typeface="Arial"/>
              </a:rPr>
              <a:t> content, we can narrow this down to just those reviews that are relevant to that location.</a:t>
            </a:r>
          </a:p>
          <a:p>
            <a:pPr>
              <a:spcAft>
                <a:spcPts val="600"/>
              </a:spcAft>
            </a:pPr>
            <a:endParaRPr lang="en-US" baseline="0" dirty="0" smtClean="0">
              <a:latin typeface="Arial"/>
              <a:ea typeface="ＭＳ Ｐゴシック" pitchFamily="-65" charset="-128"/>
              <a:cs typeface="Arial"/>
            </a:endParaRPr>
          </a:p>
          <a:p>
            <a:pPr>
              <a:spcAft>
                <a:spcPts val="600"/>
              </a:spcAft>
            </a:pPr>
            <a:r>
              <a:rPr lang="en-US" baseline="0" dirty="0" smtClean="0">
                <a:latin typeface="Arial"/>
                <a:ea typeface="ＭＳ Ｐゴシック" pitchFamily="-65" charset="-128"/>
                <a:cs typeface="Arial"/>
              </a:rPr>
              <a:t>Taking a step back, the moment you arrive on the site, we’ve found and presented those bits of information that are most relevant to you.</a:t>
            </a:r>
            <a:endParaRPr lang="en-US" dirty="0">
              <a:latin typeface="Arial" pitchFamily="-65"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Travelers can also visit a destination’s tourism page on </a:t>
            </a:r>
            <a:r>
              <a:rPr lang="en-US" sz="1200" kern="1200" dirty="0" err="1" smtClean="0">
                <a:solidFill>
                  <a:schemeClr val="tx1"/>
                </a:solidFill>
                <a:latin typeface="+mn-lt"/>
                <a:ea typeface="+mn-ea"/>
                <a:cs typeface="+mn-cs"/>
              </a:rPr>
              <a:t>TripAdvisor</a:t>
            </a:r>
            <a:r>
              <a:rPr lang="en-US" sz="1200" kern="1200" dirty="0" smtClean="0">
                <a:solidFill>
                  <a:schemeClr val="tx1"/>
                </a:solidFill>
                <a:latin typeface="+mn-lt"/>
                <a:ea typeface="+mn-ea"/>
                <a:cs typeface="+mn-cs"/>
              </a:rPr>
              <a:t> to uncover all the valuable, insightful comments written by people they know.  And if travelers are researching a particular hotel, restaurant, or attraction, they will first see reviews written by their friends about that place.</a:t>
            </a:r>
          </a:p>
          <a:p>
            <a:endParaRPr lang="en-US" dirty="0"/>
          </a:p>
        </p:txBody>
      </p:sp>
      <p:sp>
        <p:nvSpPr>
          <p:cNvPr id="4" name="Slide Number Placeholder 3"/>
          <p:cNvSpPr>
            <a:spLocks noGrp="1"/>
          </p:cNvSpPr>
          <p:nvPr>
            <p:ph type="sldNum" sz="quarter" idx="10"/>
          </p:nvPr>
        </p:nvSpPr>
        <p:spPr/>
        <p:txBody>
          <a:bodyPr/>
          <a:lstStyle/>
          <a:p>
            <a:fld id="{3AA71476-D675-44AC-AAE6-A92FC25461E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dirty="0" smtClean="0">
                <a:latin typeface="Arial" pitchFamily="-65" charset="0"/>
                <a:ea typeface="ＭＳ Ｐゴシック" pitchFamily="-65" charset="-128"/>
              </a:rPr>
              <a:t>- </a:t>
            </a:r>
            <a:r>
              <a:rPr lang="en-US" dirty="0" err="1" smtClean="0">
                <a:latin typeface="Arial" pitchFamily="-65" charset="0"/>
                <a:ea typeface="ＭＳ Ｐゴシック" pitchFamily="-65" charset="-128"/>
              </a:rPr>
              <a:t>Optout</a:t>
            </a:r>
            <a:r>
              <a:rPr lang="en-US" dirty="0" smtClean="0">
                <a:latin typeface="Arial" pitchFamily="-65" charset="0"/>
                <a:ea typeface="ＭＳ Ｐゴシック" pitchFamily="-65" charset="-128"/>
              </a:rPr>
              <a:t> means</a:t>
            </a:r>
            <a:r>
              <a:rPr lang="en-US" baseline="0" dirty="0" smtClean="0">
                <a:latin typeface="Arial" pitchFamily="-65" charset="0"/>
                <a:ea typeface="ＭＳ Ｐゴシック" pitchFamily="-65" charset="-128"/>
              </a:rPr>
              <a:t> that ~20% of our traffic sees this </a:t>
            </a:r>
            <a:r>
              <a:rPr lang="en-US" baseline="0" dirty="0" err="1" smtClean="0">
                <a:latin typeface="Arial" pitchFamily="-65" charset="0"/>
                <a:ea typeface="ＭＳ Ｐゴシック" pitchFamily="-65" charset="-128"/>
              </a:rPr>
              <a:t>behaviour</a:t>
            </a:r>
            <a:endParaRPr lang="en-US" dirty="0">
              <a:latin typeface="Arial" pitchFamily="-65" charset="0"/>
              <a:ea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In today’s online and social world, travelers share comments that are rapidly and readily accessible to the public.</a:t>
            </a:r>
            <a:r>
              <a:rPr lang="en-US" sz="1200" kern="1200" baseline="0" dirty="0" smtClean="0">
                <a:solidFill>
                  <a:schemeClr val="tx1"/>
                </a:solidFill>
                <a:latin typeface="+mn-lt"/>
                <a:ea typeface="+mn-ea"/>
                <a:cs typeface="+mn-cs"/>
              </a:rPr>
              <a:t> What someone says about your property has farther reach – and potentially longer lasting effects -- than ever before. </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baseline="0" dirty="0" smtClean="0">
                <a:solidFill>
                  <a:schemeClr val="tx1"/>
                </a:solidFill>
                <a:latin typeface="+mn-lt"/>
                <a:ea typeface="+mn-ea"/>
                <a:cs typeface="+mn-cs"/>
              </a:rPr>
              <a:t>Review sites are the hub of travelers’ sharing activity, and a top resource when they’re forming opinions. </a:t>
            </a:r>
            <a:r>
              <a:rPr lang="en-US" sz="1200" kern="1200" dirty="0" smtClean="0">
                <a:solidFill>
                  <a:schemeClr val="tx1"/>
                </a:solidFill>
                <a:latin typeface="+mn-lt"/>
                <a:ea typeface="+mn-ea"/>
                <a:cs typeface="+mn-cs"/>
              </a:rPr>
              <a:t>In their June study on Social Media in Travel, PhoCusWright states that travel review sites are one of the most influential forces for travelers during the shopping process.</a:t>
            </a:r>
            <a:r>
              <a:rPr lang="en-US" sz="1200" kern="1200" baseline="0" dirty="0" smtClean="0">
                <a:solidFill>
                  <a:schemeClr val="tx1"/>
                </a:solidFill>
                <a:latin typeface="+mn-lt"/>
                <a:ea typeface="+mn-ea"/>
                <a:cs typeface="+mn-cs"/>
              </a:rPr>
              <a:t> In an </a:t>
            </a:r>
            <a:r>
              <a:rPr lang="en-US" sz="1200" kern="1200" dirty="0" smtClean="0">
                <a:solidFill>
                  <a:schemeClr val="tx1"/>
                </a:solidFill>
                <a:latin typeface="+mn-lt"/>
                <a:ea typeface="+mn-ea"/>
                <a:cs typeface="+mn-cs"/>
              </a:rPr>
              <a:t>MSNBC poll from October, </a:t>
            </a:r>
            <a:r>
              <a:rPr lang="en-US" sz="1200" kern="1200" baseline="0" dirty="0" smtClean="0">
                <a:solidFill>
                  <a:schemeClr val="tx1"/>
                </a:solidFill>
                <a:latin typeface="+mn-lt"/>
                <a:ea typeface="+mn-ea"/>
                <a:cs typeface="+mn-cs"/>
              </a:rPr>
              <a:t>86% of respondents said they rely on feedback from TripAdvisor and other review sites when making travel plans.</a:t>
            </a: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Minding </a:t>
            </a:r>
            <a:r>
              <a:rPr lang="en-US" sz="1200" kern="1200" baseline="0" dirty="0" smtClean="0">
                <a:solidFill>
                  <a:schemeClr val="tx1"/>
                </a:solidFill>
                <a:latin typeface="+mn-lt"/>
                <a:ea typeface="+mn-ea"/>
                <a:cs typeface="+mn-cs"/>
              </a:rPr>
              <a:t>your reputation on these sites is a critical part of marketing and operations for today’s hotels. </a:t>
            </a:r>
            <a:endParaRPr lang="en-US" dirty="0" smtClean="0"/>
          </a:p>
          <a:p>
            <a:pPr lvl="1" fontAlgn="auto">
              <a:spcBef>
                <a:spcPts val="0"/>
              </a:spcBef>
              <a:spcAft>
                <a:spcPts val="0"/>
              </a:spcAft>
              <a:defRPr/>
            </a:pPr>
            <a:endParaRPr lang="en-US" dirty="0" smtClean="0"/>
          </a:p>
          <a:p>
            <a:pPr fontAlgn="auto">
              <a:spcBef>
                <a:spcPct val="0"/>
              </a:spcBef>
              <a:spcAft>
                <a:spcPts val="0"/>
              </a:spcAft>
              <a:defRPr/>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C5A4D-8159-47D2-A726-F4360A854229}" type="slidenum">
              <a:rPr lang="en-US">
                <a:solidFill>
                  <a:prstClr val="black"/>
                </a:solidFill>
              </a:rPr>
              <a:pPr/>
              <a:t>17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In today’s online and social world, travelers share comments that are rapidly and readily accessible to the public.</a:t>
            </a:r>
            <a:r>
              <a:rPr lang="en-US" sz="1200" kern="1200" baseline="0" dirty="0" smtClean="0">
                <a:solidFill>
                  <a:schemeClr val="tx1"/>
                </a:solidFill>
                <a:latin typeface="+mn-lt"/>
                <a:ea typeface="+mn-ea"/>
                <a:cs typeface="+mn-cs"/>
              </a:rPr>
              <a:t> What someone says about your property has farther reach – and potentially longer lasting effects -- than ever before. </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baseline="0" dirty="0" smtClean="0">
                <a:solidFill>
                  <a:schemeClr val="tx1"/>
                </a:solidFill>
                <a:latin typeface="+mn-lt"/>
                <a:ea typeface="+mn-ea"/>
                <a:cs typeface="+mn-cs"/>
              </a:rPr>
              <a:t>Review sites are the hub of travelers’ sharing activity, and a top resource when they’re forming opinions. </a:t>
            </a:r>
            <a:r>
              <a:rPr lang="en-US" sz="1200" kern="1200" dirty="0" smtClean="0">
                <a:solidFill>
                  <a:schemeClr val="tx1"/>
                </a:solidFill>
                <a:latin typeface="+mn-lt"/>
                <a:ea typeface="+mn-ea"/>
                <a:cs typeface="+mn-cs"/>
              </a:rPr>
              <a:t>In their June study on Social Media in Travel, PhoCusWright states that travel review sites are one of the most influential forces for travelers during the shopping process.</a:t>
            </a:r>
            <a:r>
              <a:rPr lang="en-US" sz="1200" kern="1200" baseline="0" dirty="0" smtClean="0">
                <a:solidFill>
                  <a:schemeClr val="tx1"/>
                </a:solidFill>
                <a:latin typeface="+mn-lt"/>
                <a:ea typeface="+mn-ea"/>
                <a:cs typeface="+mn-cs"/>
              </a:rPr>
              <a:t> In an </a:t>
            </a:r>
            <a:r>
              <a:rPr lang="en-US" sz="1200" kern="1200" dirty="0" smtClean="0">
                <a:solidFill>
                  <a:schemeClr val="tx1"/>
                </a:solidFill>
                <a:latin typeface="+mn-lt"/>
                <a:ea typeface="+mn-ea"/>
                <a:cs typeface="+mn-cs"/>
              </a:rPr>
              <a:t>MSNBC poll from October, </a:t>
            </a:r>
            <a:r>
              <a:rPr lang="en-US" sz="1200" kern="1200" baseline="0" dirty="0" smtClean="0">
                <a:solidFill>
                  <a:schemeClr val="tx1"/>
                </a:solidFill>
                <a:latin typeface="+mn-lt"/>
                <a:ea typeface="+mn-ea"/>
                <a:cs typeface="+mn-cs"/>
              </a:rPr>
              <a:t>86% of respondents said they rely on feedback from TripAdvisor and other review sites when making travel plans.</a:t>
            </a: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Minding </a:t>
            </a:r>
            <a:r>
              <a:rPr lang="en-US" sz="1200" kern="1200" baseline="0" dirty="0" smtClean="0">
                <a:solidFill>
                  <a:schemeClr val="tx1"/>
                </a:solidFill>
                <a:latin typeface="+mn-lt"/>
                <a:ea typeface="+mn-ea"/>
                <a:cs typeface="+mn-cs"/>
              </a:rPr>
              <a:t>your reputation on these sites is a critical part of marketing and operations for today’s hotels. </a:t>
            </a:r>
            <a:endParaRPr lang="en-US" dirty="0" smtClean="0"/>
          </a:p>
          <a:p>
            <a:pPr lvl="1" fontAlgn="auto">
              <a:spcBef>
                <a:spcPts val="0"/>
              </a:spcBef>
              <a:spcAft>
                <a:spcPts val="0"/>
              </a:spcAft>
              <a:defRPr/>
            </a:pPr>
            <a:endParaRPr lang="en-US" dirty="0" smtClean="0"/>
          </a:p>
          <a:p>
            <a:pPr fontAlgn="auto">
              <a:spcBef>
                <a:spcPct val="0"/>
              </a:spcBef>
              <a:spcAft>
                <a:spcPts val="0"/>
              </a:spcAft>
              <a:defRPr/>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C5A4D-8159-47D2-A726-F4360A854229}" type="slidenum">
              <a:rPr lang="en-US">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spcBef>
                <a:spcPct val="0"/>
              </a:spcBef>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baseline="0" dirty="0" smtClean="0"/>
              <a:t>Our very first review was published on our .com in February 2001.  We were one of the early generation user-generated content sites, built almost entirely on the opinions and contributions of everyday people.  </a:t>
            </a:r>
          </a:p>
          <a:p>
            <a:pPr eaLnBrk="1" hangingPunct="1">
              <a:spcBef>
                <a:spcPct val="0"/>
              </a:spcBef>
            </a:pPr>
            <a:endParaRPr lang="en-US" i="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ct val="0"/>
              </a:spcBef>
              <a:spcAft>
                <a:spcPts val="0"/>
              </a:spcAft>
              <a:defRPr/>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C5A4D-8159-47D2-A726-F4360A854229}" type="slidenum">
              <a:rPr lang="en-US">
                <a:solidFill>
                  <a:prstClr val="black"/>
                </a:solidFill>
              </a:rPr>
              <a:pPr/>
              <a:t>31</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xfrm>
            <a:off x="685800" y="4341813"/>
            <a:ext cx="5486400" cy="4116387"/>
          </a:xfrm>
          <a:noFill/>
        </p:spPr>
        <p:txBody>
          <a:bodyPr/>
          <a:lstStyle/>
          <a:p>
            <a:pPr eaLnBrk="1" hangingPunct="1">
              <a:spcBef>
                <a:spcPct val="0"/>
              </a:spcBef>
            </a:pPr>
            <a:r>
              <a:rPr lang="en-US" b="0" i="0" dirty="0" smtClean="0"/>
              <a:t>I want to start with a brief update on TripAdvisor.</a:t>
            </a:r>
            <a:r>
              <a:rPr lang="en-US" b="0" i="0" baseline="0" dirty="0" smtClean="0"/>
              <a:t>  </a:t>
            </a:r>
            <a:r>
              <a:rPr lang="en-US" b="0" i="0" dirty="0" smtClean="0"/>
              <a:t>I know</a:t>
            </a:r>
            <a:r>
              <a:rPr lang="en-US" b="0" i="0" baseline="0" dirty="0" smtClean="0"/>
              <a:t> that many of you are familiar with us, so I’ll focus on what’s new, and what we’ve been up to recently.  </a:t>
            </a:r>
          </a:p>
          <a:p>
            <a:pPr eaLnBrk="1" hangingPunct="1">
              <a:spcBef>
                <a:spcPct val="0"/>
              </a:spcBef>
            </a:pPr>
            <a:endParaRPr lang="en-US" b="0" i="0" baseline="0" dirty="0" smtClean="0"/>
          </a:p>
          <a:p>
            <a:pPr eaLnBrk="1" hangingPunct="1">
              <a:spcBef>
                <a:spcPct val="0"/>
              </a:spcBef>
            </a:pPr>
            <a:r>
              <a:rPr lang="en-US" b="0" i="0" baseline="0" dirty="0" smtClean="0"/>
              <a:t>We continue to grow at a rapid pace.  Our user-generated content has reached 45 million reviews and opinions, and our community now includes 20 million loyal, registered members who submit 21 new contributions every minute of every day.  We have listings for more than 1 million properties in over 71,000 destinations worldwide.  </a:t>
            </a:r>
            <a:endParaRPr lang="en-US" b="0" i="0"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baseline="0" dirty="0" smtClean="0">
                <a:latin typeface="Arial" pitchFamily="-65" charset="0"/>
                <a:ea typeface="ＭＳ Ｐゴシック" pitchFamily="-65" charset="-128"/>
              </a:rPr>
              <a:t> Consistent growth in usage of IP</a:t>
            </a:r>
            <a:endParaRPr lang="en-US" dirty="0">
              <a:latin typeface="Arial" pitchFamily="-65" charset="0"/>
              <a:ea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In today’s online and social world, travelers share comments that are rapidly and readily accessible to the public.</a:t>
            </a:r>
            <a:r>
              <a:rPr lang="en-US" sz="1200" kern="1200" baseline="0" dirty="0" smtClean="0">
                <a:solidFill>
                  <a:schemeClr val="tx1"/>
                </a:solidFill>
                <a:latin typeface="+mn-lt"/>
                <a:ea typeface="+mn-ea"/>
                <a:cs typeface="+mn-cs"/>
              </a:rPr>
              <a:t> What someone says about your property has farther reach – and potentially longer lasting effects -- than ever before. </a:t>
            </a: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baseline="0" dirty="0" smtClean="0">
                <a:solidFill>
                  <a:schemeClr val="tx1"/>
                </a:solidFill>
                <a:latin typeface="+mn-lt"/>
                <a:ea typeface="+mn-ea"/>
                <a:cs typeface="+mn-cs"/>
              </a:rPr>
              <a:t>Review sites are the hub of travelers’ sharing activity, and a top resource when they’re forming opinions. </a:t>
            </a:r>
            <a:r>
              <a:rPr lang="en-US" sz="1200" kern="1200" dirty="0" smtClean="0">
                <a:solidFill>
                  <a:schemeClr val="tx1"/>
                </a:solidFill>
                <a:latin typeface="+mn-lt"/>
                <a:ea typeface="+mn-ea"/>
                <a:cs typeface="+mn-cs"/>
              </a:rPr>
              <a:t>In their June study on Social Media in Travel, PhoCusWright states that travel review sites are one of the most influential forces for travelers during the shopping process.</a:t>
            </a:r>
            <a:r>
              <a:rPr lang="en-US" sz="1200" kern="1200" baseline="0" dirty="0" smtClean="0">
                <a:solidFill>
                  <a:schemeClr val="tx1"/>
                </a:solidFill>
                <a:latin typeface="+mn-lt"/>
                <a:ea typeface="+mn-ea"/>
                <a:cs typeface="+mn-cs"/>
              </a:rPr>
              <a:t> In an </a:t>
            </a:r>
            <a:r>
              <a:rPr lang="en-US" sz="1200" kern="1200" dirty="0" smtClean="0">
                <a:solidFill>
                  <a:schemeClr val="tx1"/>
                </a:solidFill>
                <a:latin typeface="+mn-lt"/>
                <a:ea typeface="+mn-ea"/>
                <a:cs typeface="+mn-cs"/>
              </a:rPr>
              <a:t>MSNBC poll from October, </a:t>
            </a:r>
            <a:r>
              <a:rPr lang="en-US" sz="1200" kern="1200" baseline="0" dirty="0" smtClean="0">
                <a:solidFill>
                  <a:schemeClr val="tx1"/>
                </a:solidFill>
                <a:latin typeface="+mn-lt"/>
                <a:ea typeface="+mn-ea"/>
                <a:cs typeface="+mn-cs"/>
              </a:rPr>
              <a:t>86% of respondents said they rely on feedback from TripAdvisor and other review sites when making travel plans.</a:t>
            </a: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Minding </a:t>
            </a:r>
            <a:r>
              <a:rPr lang="en-US" sz="1200" kern="1200" baseline="0" dirty="0" smtClean="0">
                <a:solidFill>
                  <a:schemeClr val="tx1"/>
                </a:solidFill>
                <a:latin typeface="+mn-lt"/>
                <a:ea typeface="+mn-ea"/>
                <a:cs typeface="+mn-cs"/>
              </a:rPr>
              <a:t>your reputation on these sites is a critical part of marketing and operations for today’s hotels. </a:t>
            </a:r>
            <a:endParaRPr lang="en-US" dirty="0" smtClean="0"/>
          </a:p>
          <a:p>
            <a:pPr lvl="1" fontAlgn="auto">
              <a:spcBef>
                <a:spcPts val="0"/>
              </a:spcBef>
              <a:spcAft>
                <a:spcPts val="0"/>
              </a:spcAft>
              <a:defRPr/>
            </a:pPr>
            <a:endParaRPr lang="en-US" dirty="0" smtClean="0"/>
          </a:p>
          <a:p>
            <a:pPr fontAlgn="auto">
              <a:spcBef>
                <a:spcPct val="0"/>
              </a:spcBef>
              <a:spcAft>
                <a:spcPts val="0"/>
              </a:spcAft>
              <a:defRPr/>
            </a:pPr>
            <a:endParaRPr lang="en-US" dirty="0"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C5A4D-8159-47D2-A726-F4360A854229}" type="slidenum">
              <a:rPr lang="en-US">
                <a:solidFill>
                  <a:prstClr val="black"/>
                </a:solidFill>
              </a:rPr>
              <a:pPr/>
              <a:t>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r>
              <a:rPr lang="en-US" dirty="0" smtClean="0">
                <a:latin typeface="Arial" pitchFamily="-65" charset="0"/>
                <a:ea typeface="ＭＳ Ｐゴシック" pitchFamily="-65" charset="-128"/>
              </a:rPr>
              <a:t>- </a:t>
            </a:r>
            <a:r>
              <a:rPr lang="en-US" dirty="0" err="1" smtClean="0">
                <a:latin typeface="Arial" pitchFamily="-65" charset="0"/>
                <a:ea typeface="ＭＳ Ｐゴシック" pitchFamily="-65" charset="-128"/>
              </a:rPr>
              <a:t>Optout</a:t>
            </a:r>
            <a:r>
              <a:rPr lang="en-US" dirty="0" smtClean="0">
                <a:latin typeface="Arial" pitchFamily="-65" charset="0"/>
                <a:ea typeface="ＭＳ Ｐゴシック" pitchFamily="-65" charset="-128"/>
              </a:rPr>
              <a:t> means</a:t>
            </a:r>
            <a:r>
              <a:rPr lang="en-US" baseline="0" dirty="0" smtClean="0">
                <a:latin typeface="Arial" pitchFamily="-65" charset="0"/>
                <a:ea typeface="ＭＳ Ｐゴシック" pitchFamily="-65" charset="-128"/>
              </a:rPr>
              <a:t> that ~20% of our traffic sees this </a:t>
            </a:r>
            <a:r>
              <a:rPr lang="en-US" baseline="0" dirty="0" err="1" smtClean="0">
                <a:latin typeface="Arial" pitchFamily="-65" charset="0"/>
                <a:ea typeface="ＭＳ Ｐゴシック" pitchFamily="-65" charset="-128"/>
              </a:rPr>
              <a:t>behaviour</a:t>
            </a:r>
            <a:endParaRPr lang="en-US" dirty="0">
              <a:latin typeface="Arial" pitchFamily="-65" charset="0"/>
              <a:ea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buFontTx/>
              <a:buChar char="-"/>
            </a:pPr>
            <a:endParaRPr lang="en-US" dirty="0">
              <a:latin typeface="Arial" pitchFamily="-65" charset="0"/>
              <a:ea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mn-ea"/>
                <a:cs typeface="+mn-cs"/>
              </a:rPr>
              <a:t>We’ve been focused in the last year on making our content available wherever and however travelers are making plans, and social and mobile have been at the top of our list</a:t>
            </a:r>
            <a:r>
              <a:rPr lang="en-US" baseline="0" dirty="0" smtClean="0"/>
              <a:t>. PhoCusWright’s </a:t>
            </a:r>
            <a:r>
              <a:rPr lang="en-US" sz="1200" kern="1200" baseline="0" dirty="0" smtClean="0">
                <a:solidFill>
                  <a:schemeClr val="tx1"/>
                </a:solidFill>
                <a:latin typeface="+mn-lt"/>
                <a:ea typeface="+mn-ea"/>
                <a:cs typeface="+mn-cs"/>
              </a:rPr>
              <a:t>November U.S. </a:t>
            </a:r>
            <a:r>
              <a:rPr lang="en-US" dirty="0" smtClean="0"/>
              <a:t>Online Travel Overview</a:t>
            </a:r>
            <a:r>
              <a:rPr lang="en-US" baseline="0" dirty="0" smtClean="0"/>
              <a:t> confirms what we’re seeing – that social and mobile are n</a:t>
            </a:r>
            <a:r>
              <a:rPr lang="en-US" dirty="0" smtClean="0"/>
              <a:t>o longer trends for the future,</a:t>
            </a:r>
            <a:r>
              <a:rPr lang="en-US" baseline="0" dirty="0" smtClean="0"/>
              <a:t> but are being used in every phase of trip planning now.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mn-lt"/>
              <a:ea typeface="ＭＳ Ｐゴシック" pitchFamily="-107" charset="-128"/>
              <a:cs typeface="ＭＳ Ｐゴシック" pitchFamily="-107" charset="-128"/>
            </a:endParaRPr>
          </a:p>
          <a:p>
            <a:r>
              <a:rPr lang="en-US" sz="1200" kern="1200" baseline="0" dirty="0" smtClean="0">
                <a:solidFill>
                  <a:schemeClr val="tx1"/>
                </a:solidFill>
                <a:latin typeface="+mn-lt"/>
                <a:ea typeface="ＭＳ Ｐゴシック" pitchFamily="-107" charset="-128"/>
                <a:cs typeface="ＭＳ Ｐゴシック" pitchFamily="-107" charset="-128"/>
              </a:rPr>
              <a:t>Social media isn’t a new focus for us, but we’ve taken it to whole level in the last few months.  When Facebook opened their API platform in spring of 2007, TripAdvisor adapted one of our site features into a Facebook app called Cities I’ve Visited where users pin maps. It’s been one of the top Facebook travel apps ever since and now has 5 million monthly active users, 18 million lifetime users, and more than 1 billion pins of where travelers are going, have been, can advise their friends about, and favorite destinations.  Five million new pins are added every day.  </a:t>
            </a:r>
            <a:endParaRPr lang="en-US" sz="1200" kern="1200" dirty="0" smtClean="0">
              <a:solidFill>
                <a:schemeClr val="tx1"/>
              </a:solidFill>
              <a:latin typeface="+mn-lt"/>
              <a:ea typeface="ＭＳ Ｐゴシック" pitchFamily="-107" charset="-128"/>
              <a:cs typeface="ＭＳ Ｐゴシック" pitchFamily="-107" charset="-128"/>
            </a:endParaRPr>
          </a:p>
          <a:p>
            <a:pPr fontAlgn="t">
              <a:buFont typeface="Arial" pitchFamily="34" charset="0"/>
              <a:buNone/>
            </a:pPr>
            <a:endParaRPr lang="en-US" sz="1200" u="none" strike="noStrike" kern="1200" dirty="0" smtClean="0">
              <a:solidFill>
                <a:schemeClr val="tx1"/>
              </a:solidFill>
              <a:latin typeface="+mn-lt"/>
              <a:ea typeface="ＭＳ Ｐゴシック" pitchFamily="-107" charset="-128"/>
              <a:cs typeface="ＭＳ Ｐゴシック" pitchFamily="-107" charset="-128"/>
            </a:endParaRPr>
          </a:p>
          <a:p>
            <a:pPr marL="0" marR="0" indent="0" algn="l" defTabSz="914400" rtl="0" eaLnBrk="1" fontAlgn="t" latinLnBrk="0" hangingPunct="1">
              <a:lnSpc>
                <a:spcPct val="100000"/>
              </a:lnSpc>
              <a:spcBef>
                <a:spcPct val="30000"/>
              </a:spcBef>
              <a:spcAft>
                <a:spcPct val="0"/>
              </a:spcAft>
              <a:buClrTx/>
              <a:buSzTx/>
              <a:buFont typeface="Arial" pitchFamily="34" charset="0"/>
              <a:buNone/>
              <a:tabLst/>
              <a:defRPr/>
            </a:pPr>
            <a:r>
              <a:rPr lang="en-US" sz="1200" u="none" strike="noStrike" kern="1200" dirty="0" smtClean="0">
                <a:solidFill>
                  <a:schemeClr val="tx1"/>
                </a:solidFill>
                <a:latin typeface="+mn-lt"/>
                <a:ea typeface="ＭＳ Ｐゴシック" pitchFamily="-107" charset="-128"/>
                <a:cs typeface="ＭＳ Ｐゴシック" pitchFamily="-107" charset="-128"/>
              </a:rPr>
              <a:t>In December we </a:t>
            </a:r>
            <a:r>
              <a:rPr lang="en-US" sz="1200" u="none" strike="noStrike" kern="1200" baseline="0" dirty="0" smtClean="0">
                <a:solidFill>
                  <a:schemeClr val="tx1"/>
                </a:solidFill>
                <a:latin typeface="+mn-lt"/>
                <a:ea typeface="ＭＳ Ｐゴシック" pitchFamily="-107" charset="-128"/>
                <a:cs typeface="ＭＳ Ｐゴシック" pitchFamily="-107" charset="-128"/>
              </a:rPr>
              <a:t>announced an integration with Facebook – based in part on that Cities I’ve Visited data -- that instantly personalizes the site for each person who visits, </a:t>
            </a:r>
            <a:r>
              <a:rPr lang="en-US" sz="1200" kern="1200" dirty="0" smtClean="0">
                <a:solidFill>
                  <a:schemeClr val="tx1"/>
                </a:solidFill>
                <a:latin typeface="+mn-lt"/>
                <a:ea typeface="+mn-ea"/>
                <a:cs typeface="+mn-cs"/>
              </a:rPr>
              <a:t>surfacing trusted reviews from friends, most popular destinations among friends, and an interactive social map. The integration is the next step in making travel planning even more fun, relevant, and social for travelers. More than half of TripAdvisor users have a Facebook account, and we wanted to make it easier for them to find the most relevant and social content quickly and share the experience with their friends. </a:t>
            </a:r>
          </a:p>
          <a:p>
            <a:pPr marL="0" marR="0" indent="0" algn="l" defTabSz="914400" rtl="0" eaLnBrk="1" fontAlgn="t" latinLnBrk="0" hangingPunct="1">
              <a:lnSpc>
                <a:spcPct val="100000"/>
              </a:lnSpc>
              <a:spcBef>
                <a:spcPct val="30000"/>
              </a:spcBef>
              <a:spcAft>
                <a:spcPct val="0"/>
              </a:spcAft>
              <a:buClrTx/>
              <a:buSzTx/>
              <a:buFont typeface="Arial" pitchFamily="34" charset="0"/>
              <a:buNone/>
              <a:tabLst/>
              <a:defRPr/>
            </a:pPr>
            <a:endParaRPr lang="en-US" sz="1200" kern="1200" dirty="0" smtClean="0">
              <a:solidFill>
                <a:schemeClr val="tx1"/>
              </a:solidFill>
              <a:latin typeface="+mn-lt"/>
              <a:ea typeface="+mn-ea"/>
              <a:cs typeface="+mn-cs"/>
            </a:endParaRPr>
          </a:p>
          <a:p>
            <a:pPr marL="0" marR="0" indent="0" algn="l" defTabSz="914400" rtl="0" eaLnBrk="1" fontAlgn="t" latinLnBrk="0" hangingPunct="1">
              <a:lnSpc>
                <a:spcPct val="100000"/>
              </a:lnSpc>
              <a:spcBef>
                <a:spcPct val="30000"/>
              </a:spcBef>
              <a:spcAft>
                <a:spcPct val="0"/>
              </a:spcAft>
              <a:buClrTx/>
              <a:buSzTx/>
              <a:buFont typeface="Arial" pitchFamily="34" charset="0"/>
              <a:buNone/>
              <a:tabLst/>
              <a:defRPr/>
            </a:pPr>
            <a:r>
              <a:rPr lang="en-US" sz="1200" kern="1200" dirty="0" smtClean="0">
                <a:solidFill>
                  <a:schemeClr val="tx1"/>
                </a:solidFill>
                <a:latin typeface="+mn-lt"/>
                <a:ea typeface="+mn-ea"/>
                <a:cs typeface="+mn-cs"/>
              </a:rPr>
              <a:t>Now when travelers come to TripAdvisor.com, while logged into Facebook, they will see the activities their friends have shared first, helping them to make more informed decisions when planning their own trip.</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They can see a map on the homepage revealing where their friends have been </a:t>
            </a:r>
            <a:r>
              <a:rPr lang="en-US" sz="1200" b="1" kern="1200" dirty="0" smtClean="0">
                <a:solidFill>
                  <a:schemeClr val="tx1"/>
                </a:solidFill>
                <a:latin typeface="+mn-lt"/>
                <a:ea typeface="+mn-ea"/>
                <a:cs typeface="+mn-cs"/>
              </a:rPr>
              <a:t>(click to animate in arrow), </a:t>
            </a:r>
            <a:r>
              <a:rPr lang="en-US" sz="1200" kern="1200" dirty="0" smtClean="0">
                <a:solidFill>
                  <a:schemeClr val="tx1"/>
                </a:solidFill>
                <a:latin typeface="+mn-lt"/>
                <a:ea typeface="+mn-ea"/>
                <a:cs typeface="+mn-cs"/>
              </a:rPr>
              <a:t>to inspire them to visit a new destination </a:t>
            </a:r>
            <a:r>
              <a:rPr lang="en-US" sz="1200" b="1" kern="1200" dirty="0" smtClean="0">
                <a:solidFill>
                  <a:schemeClr val="tx1"/>
                </a:solidFill>
                <a:latin typeface="+mn-lt"/>
                <a:ea typeface="+mn-ea"/>
                <a:cs typeface="+mn-cs"/>
              </a:rPr>
              <a:t>(click to animate in arrow)</a:t>
            </a:r>
            <a:r>
              <a:rPr lang="en-US" sz="1200" kern="1200" dirty="0" smtClean="0">
                <a:solidFill>
                  <a:schemeClr val="tx1"/>
                </a:solidFill>
                <a:latin typeface="+mn-lt"/>
                <a:ea typeface="+mn-ea"/>
                <a:cs typeface="+mn-cs"/>
              </a:rPr>
              <a:t>. </a:t>
            </a:r>
          </a:p>
          <a:p>
            <a:pPr marL="0" marR="0" indent="0" algn="l" defTabSz="914400" rtl="0" eaLnBrk="1" fontAlgn="t" latinLnBrk="0" hangingPunct="1">
              <a:lnSpc>
                <a:spcPct val="100000"/>
              </a:lnSpc>
              <a:spcBef>
                <a:spcPct val="30000"/>
              </a:spcBef>
              <a:spcAft>
                <a:spcPct val="0"/>
              </a:spcAft>
              <a:buClrTx/>
              <a:buSzTx/>
              <a:buFont typeface="Arial" pitchFamily="34" charset="0"/>
              <a:buNone/>
              <a:tabLst/>
              <a:defRPr/>
            </a:pPr>
            <a:endParaRPr lang="en-US" sz="1200" kern="1200" dirty="0" smtClean="0">
              <a:solidFill>
                <a:schemeClr val="tx1"/>
              </a:solidFill>
              <a:latin typeface="+mn-lt"/>
              <a:ea typeface="+mn-ea"/>
              <a:cs typeface="+mn-cs"/>
            </a:endParaRPr>
          </a:p>
          <a:p>
            <a:pPr marL="0" marR="0" indent="0" algn="l" defTabSz="914400" rtl="0" eaLnBrk="1" fontAlgn="t" latinLnBrk="0" hangingPunct="1">
              <a:lnSpc>
                <a:spcPct val="100000"/>
              </a:lnSpc>
              <a:spcBef>
                <a:spcPct val="30000"/>
              </a:spcBef>
              <a:spcAft>
                <a:spcPct val="0"/>
              </a:spcAft>
              <a:buClrTx/>
              <a:buSzTx/>
              <a:buFont typeface="Arial" pitchFamily="34" charset="0"/>
              <a:buNone/>
              <a:tabLst/>
              <a:defRPr/>
            </a:pPr>
            <a:endParaRPr lang="en-US" sz="1200" u="none" strike="noStrike" kern="1200" baseline="0" dirty="0" smtClean="0">
              <a:solidFill>
                <a:schemeClr val="tx1"/>
              </a:solidFill>
              <a:latin typeface="+mn-lt"/>
              <a:ea typeface="ＭＳ Ｐゴシック" pitchFamily="-107" charset="-128"/>
              <a:cs typeface="ＭＳ Ｐゴシック" pitchFamily="-107" charset="-128"/>
            </a:endParaRPr>
          </a:p>
          <a:p>
            <a:endParaRPr lang="en-US" dirty="0"/>
          </a:p>
        </p:txBody>
      </p:sp>
      <p:sp>
        <p:nvSpPr>
          <p:cNvPr id="4" name="Slide Number Placeholder 3"/>
          <p:cNvSpPr>
            <a:spLocks noGrp="1"/>
          </p:cNvSpPr>
          <p:nvPr>
            <p:ph type="sldNum" sz="quarter" idx="10"/>
          </p:nvPr>
        </p:nvSpPr>
        <p:spPr/>
        <p:txBody>
          <a:bodyPr/>
          <a:lstStyle/>
          <a:p>
            <a:fld id="{3AA71476-D675-44AC-AAE6-A92FC25461EB}"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a:spcAft>
                <a:spcPts val="600"/>
              </a:spcAft>
            </a:pPr>
            <a:r>
              <a:rPr lang="en-US" dirty="0" smtClean="0">
                <a:latin typeface="Arial"/>
                <a:cs typeface="Arial"/>
              </a:rPr>
              <a:t>When</a:t>
            </a:r>
            <a:r>
              <a:rPr lang="en-US" baseline="0" dirty="0" smtClean="0">
                <a:latin typeface="Arial"/>
                <a:cs typeface="Arial"/>
              </a:rPr>
              <a:t> a visitor shows up, we can show them their name and avatar</a:t>
            </a:r>
            <a:endParaRPr lang="en-US" dirty="0">
              <a:latin typeface="Arial" pitchFamily="-65" charset="0"/>
              <a:ea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6913" y="361950"/>
            <a:ext cx="1781175" cy="5702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01800" y="361950"/>
            <a:ext cx="5192713" cy="5702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01800" y="361950"/>
            <a:ext cx="7088188" cy="7937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739900" y="1435100"/>
            <a:ext cx="7088188" cy="4629150"/>
          </a:xfrm>
        </p:spPr>
        <p:txBody>
          <a:bodyPr lIns="0" anchorCtr="0"/>
          <a:lstStyle/>
          <a:p>
            <a:pPr lvl="0"/>
            <a:endParaRPr lang="en-US" noProof="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01800" y="361950"/>
            <a:ext cx="7088188" cy="7937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739900" y="1435100"/>
            <a:ext cx="3467100" cy="4629150"/>
          </a:xfrm>
        </p:spPr>
        <p:txBody>
          <a:bodyPr lIns="0" anchorCtr="0"/>
          <a:lstStyle/>
          <a:p>
            <a:pPr lvl="0"/>
            <a:endParaRPr lang="en-US" noProof="0" smtClean="0"/>
          </a:p>
        </p:txBody>
      </p:sp>
      <p:sp>
        <p:nvSpPr>
          <p:cNvPr id="4" name="Text Placeholder 3"/>
          <p:cNvSpPr>
            <a:spLocks noGrp="1"/>
          </p:cNvSpPr>
          <p:nvPr>
            <p:ph type="body" sz="half" idx="2"/>
          </p:nvPr>
        </p:nvSpPr>
        <p:spPr>
          <a:xfrm>
            <a:off x="5359400" y="1435100"/>
            <a:ext cx="3468688" cy="4629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92100" y="571500"/>
            <a:ext cx="8534400" cy="6667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43050"/>
            <a:ext cx="3810000" cy="4438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543050"/>
            <a:ext cx="3810000" cy="4438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92100" y="571500"/>
            <a:ext cx="8534400" cy="6667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543050"/>
            <a:ext cx="7772400" cy="4438650"/>
          </a:xfrm>
        </p:spPr>
        <p:txBody>
          <a:body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Animate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Rectangle 3"/>
          <p:cNvSpPr/>
          <p:nvPr userDrawn="1"/>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1600">
              <a:solidFill>
                <a:prstClr val="black"/>
              </a:solidFill>
            </a:endParaRPr>
          </a:p>
        </p:txBody>
      </p:sp>
      <p:pic>
        <p:nvPicPr>
          <p:cNvPr id="3" name="Picture 6" descr="TA_logo_new_mono_green.ai"/>
          <p:cNvPicPr>
            <a:picLocks noChangeAspect="1"/>
          </p:cNvPicPr>
          <p:nvPr userDrawn="1"/>
        </p:nvPicPr>
        <p:blipFill>
          <a:blip r:embed="rId3" cstate="print"/>
          <a:srcRect/>
          <a:stretch>
            <a:fillRect/>
          </a:stretch>
        </p:blipFill>
        <p:spPr bwMode="auto">
          <a:xfrm>
            <a:off x="-152400" y="-4038600"/>
            <a:ext cx="9388475" cy="12150725"/>
          </a:xfrm>
          <a:prstGeom prst="rect">
            <a:avLst/>
          </a:prstGeom>
          <a:noFill/>
          <a:ln w="9525">
            <a:noFill/>
            <a:miter lim="800000"/>
            <a:headEnd/>
            <a:tailEnd/>
          </a:ln>
        </p:spPr>
      </p:pic>
      <p:sp>
        <p:nvSpPr>
          <p:cNvPr id="4" name="TextBox 4"/>
          <p:cNvSpPr txBox="1"/>
          <p:nvPr userDrawn="1"/>
        </p:nvSpPr>
        <p:spPr>
          <a:xfrm>
            <a:off x="0" y="2592388"/>
            <a:ext cx="9144000" cy="1751012"/>
          </a:xfrm>
          <a:prstGeom prst="rect">
            <a:avLst/>
          </a:prstGeom>
          <a:solidFill>
            <a:srgbClr val="4F6228"/>
          </a:solidFill>
        </p:spPr>
        <p:txBody>
          <a:bodyPr tIns="274320" anchor="ctr" anchorCtr="1"/>
          <a:lstStyle/>
          <a:p>
            <a:pPr algn="ctr" fontAlgn="base">
              <a:spcBef>
                <a:spcPct val="0"/>
              </a:spcBef>
              <a:spcAft>
                <a:spcPct val="0"/>
              </a:spcAft>
              <a:defRPr/>
            </a:pPr>
            <a:endParaRPr lang="en-US" sz="2800">
              <a:solidFill>
                <a:prstClr val="white"/>
              </a:solidFill>
              <a:latin typeface="Arial" pitchFamily="-107"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39900" y="1435100"/>
            <a:ext cx="3467100" cy="4629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59400" y="1435100"/>
            <a:ext cx="3468688" cy="4629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0"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Rectangle 12"/>
          <p:cNvSpPr/>
          <p:nvPr/>
        </p:nvSpPr>
        <p:spPr bwMode="auto">
          <a:xfrm>
            <a:off x="-139700" y="6470650"/>
            <a:ext cx="9359900" cy="387350"/>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1600">
              <a:solidFill>
                <a:srgbClr val="000000"/>
              </a:solidFill>
            </a:endParaRPr>
          </a:p>
        </p:txBody>
      </p:sp>
      <p:sp>
        <p:nvSpPr>
          <p:cNvPr id="2073" name="Rectangle 25"/>
          <p:cNvSpPr>
            <a:spLocks noChangeArrowheads="1"/>
          </p:cNvSpPr>
          <p:nvPr/>
        </p:nvSpPr>
        <p:spPr bwMode="auto">
          <a:xfrm>
            <a:off x="71438" y="468313"/>
            <a:ext cx="8996362" cy="363537"/>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defRPr/>
            </a:pPr>
            <a:endParaRPr lang="en-US" sz="1600">
              <a:solidFill>
                <a:srgbClr val="000000"/>
              </a:solidFill>
            </a:endParaRPr>
          </a:p>
        </p:txBody>
      </p:sp>
      <p:sp>
        <p:nvSpPr>
          <p:cNvPr id="15364" name="Rectangle 33"/>
          <p:cNvSpPr>
            <a:spLocks noGrp="1" noChangeArrowheads="1"/>
          </p:cNvSpPr>
          <p:nvPr>
            <p:ph type="body" idx="1"/>
          </p:nvPr>
        </p:nvSpPr>
        <p:spPr bwMode="auto">
          <a:xfrm>
            <a:off x="685800" y="1543050"/>
            <a:ext cx="7772400" cy="4438650"/>
          </a:xfrm>
          <a:prstGeom prst="rect">
            <a:avLst/>
          </a:prstGeom>
          <a:noFill/>
          <a:ln w="9525">
            <a:noFill/>
            <a:miter lim="800000"/>
            <a:headEnd/>
            <a:tailEnd/>
          </a:ln>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6"/>
          <p:cNvSpPr>
            <a:spLocks noChangeArrowheads="1"/>
          </p:cNvSpPr>
          <p:nvPr/>
        </p:nvSpPr>
        <p:spPr bwMode="auto">
          <a:xfrm>
            <a:off x="7386638" y="6461125"/>
            <a:ext cx="1598612" cy="361950"/>
          </a:xfrm>
          <a:prstGeom prst="rect">
            <a:avLst/>
          </a:prstGeom>
          <a:noFill/>
          <a:ln w="9525">
            <a:noFill/>
            <a:miter lim="800000"/>
            <a:headEnd/>
            <a:tailEnd/>
          </a:ln>
          <a:effectLst/>
        </p:spPr>
        <p:txBody>
          <a:bodyPr anchor="ctr"/>
          <a:lstStyle/>
          <a:p>
            <a:pPr algn="r" eaLnBrk="0" fontAlgn="base" hangingPunct="0">
              <a:spcBef>
                <a:spcPct val="0"/>
              </a:spcBef>
              <a:spcAft>
                <a:spcPct val="0"/>
              </a:spcAft>
              <a:defRPr/>
            </a:pPr>
            <a:fld id="{5BB06911-AE2E-45E7-8FCE-CA402BE232B5}" type="slidenum">
              <a:rPr lang="en-US" sz="1200">
                <a:solidFill>
                  <a:srgbClr val="9BBB59">
                    <a:lumMod val="40000"/>
                    <a:lumOff val="60000"/>
                  </a:srgbClr>
                </a:solidFill>
                <a:latin typeface="Arial" pitchFamily="-107" charset="0"/>
              </a:rPr>
              <a:pPr algn="r" eaLnBrk="0" fontAlgn="base" hangingPunct="0">
                <a:spcBef>
                  <a:spcPct val="0"/>
                </a:spcBef>
                <a:spcAft>
                  <a:spcPct val="0"/>
                </a:spcAft>
                <a:defRPr/>
              </a:pPr>
              <a:t>‹#›</a:t>
            </a:fld>
            <a:endParaRPr lang="en-US" sz="1200" dirty="0">
              <a:solidFill>
                <a:srgbClr val="9BBB59">
                  <a:lumMod val="40000"/>
                  <a:lumOff val="60000"/>
                </a:srgbClr>
              </a:solidFill>
              <a:latin typeface="Arial" pitchFamily="-107" charset="0"/>
            </a:endParaRPr>
          </a:p>
        </p:txBody>
      </p:sp>
      <p:pic>
        <p:nvPicPr>
          <p:cNvPr id="15366" name="Picture 7" descr="TA_logo_new_mono.ai"/>
          <p:cNvPicPr>
            <a:picLocks noChangeAspect="1"/>
          </p:cNvPicPr>
          <p:nvPr/>
        </p:nvPicPr>
        <p:blipFill>
          <a:blip r:embed="rId18" cstate="print"/>
          <a:srcRect/>
          <a:stretch>
            <a:fillRect/>
          </a:stretch>
        </p:blipFill>
        <p:spPr bwMode="auto">
          <a:xfrm>
            <a:off x="-777875" y="4479925"/>
            <a:ext cx="3416300" cy="4419600"/>
          </a:xfrm>
          <a:prstGeom prst="rect">
            <a:avLst/>
          </a:prstGeom>
          <a:noFill/>
          <a:ln w="9525">
            <a:noFill/>
            <a:miter lim="800000"/>
            <a:headEnd/>
            <a:tailEnd/>
          </a:ln>
        </p:spPr>
      </p:pic>
      <p:sp>
        <p:nvSpPr>
          <p:cNvPr id="2080" name="Rectangle 32"/>
          <p:cNvSpPr>
            <a:spLocks noGrp="1" noChangeArrowheads="1"/>
          </p:cNvSpPr>
          <p:nvPr>
            <p:ph type="title"/>
          </p:nvPr>
        </p:nvSpPr>
        <p:spPr bwMode="auto">
          <a:xfrm>
            <a:off x="292100" y="228600"/>
            <a:ext cx="8534400" cy="666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rtl="0" eaLnBrk="0" fontAlgn="base" hangingPunct="0">
        <a:spcBef>
          <a:spcPct val="0"/>
        </a:spcBef>
        <a:spcAft>
          <a:spcPct val="0"/>
        </a:spcAft>
        <a:defRPr sz="2600">
          <a:solidFill>
            <a:schemeClr val="tx1"/>
          </a:solidFill>
          <a:effectLst>
            <a:innerShdw blurRad="63500" dist="50800" dir="2700000">
              <a:prstClr val="black">
                <a:alpha val="50000"/>
              </a:prstClr>
            </a:innerShdw>
          </a:effectLst>
          <a:latin typeface="Arial" charset="0"/>
          <a:ea typeface="+mj-ea"/>
          <a:cs typeface="ＭＳ Ｐゴシック" pitchFamily="-65" charset="-128"/>
        </a:defRPr>
      </a:lvl1pPr>
      <a:lvl2pPr algn="l" rtl="0" eaLnBrk="0" fontAlgn="base" hangingPunct="0">
        <a:spcBef>
          <a:spcPct val="0"/>
        </a:spcBef>
        <a:spcAft>
          <a:spcPct val="0"/>
        </a:spcAft>
        <a:defRPr sz="2600">
          <a:solidFill>
            <a:schemeClr val="tx1"/>
          </a:solidFill>
          <a:latin typeface="Arial" charset="0"/>
          <a:ea typeface="ＭＳ Ｐゴシック" charset="-128"/>
          <a:cs typeface="ＭＳ Ｐゴシック" pitchFamily="-65" charset="-128"/>
        </a:defRPr>
      </a:lvl2pPr>
      <a:lvl3pPr algn="l" rtl="0" eaLnBrk="0" fontAlgn="base" hangingPunct="0">
        <a:spcBef>
          <a:spcPct val="0"/>
        </a:spcBef>
        <a:spcAft>
          <a:spcPct val="0"/>
        </a:spcAft>
        <a:defRPr sz="2600">
          <a:solidFill>
            <a:schemeClr val="tx1"/>
          </a:solidFill>
          <a:latin typeface="Arial" charset="0"/>
          <a:ea typeface="ＭＳ Ｐゴシック" charset="-128"/>
          <a:cs typeface="ＭＳ Ｐゴシック" pitchFamily="-65" charset="-128"/>
        </a:defRPr>
      </a:lvl3pPr>
      <a:lvl4pPr algn="l" rtl="0" eaLnBrk="0" fontAlgn="base" hangingPunct="0">
        <a:spcBef>
          <a:spcPct val="0"/>
        </a:spcBef>
        <a:spcAft>
          <a:spcPct val="0"/>
        </a:spcAft>
        <a:defRPr sz="2600">
          <a:solidFill>
            <a:schemeClr val="tx1"/>
          </a:solidFill>
          <a:latin typeface="Arial" charset="0"/>
          <a:ea typeface="ＭＳ Ｐゴシック" charset="-128"/>
          <a:cs typeface="ＭＳ Ｐゴシック" pitchFamily="-65" charset="-128"/>
        </a:defRPr>
      </a:lvl4pPr>
      <a:lvl5pPr algn="l" rtl="0" eaLnBrk="0" fontAlgn="base" hangingPunct="0">
        <a:spcBef>
          <a:spcPct val="0"/>
        </a:spcBef>
        <a:spcAft>
          <a:spcPct val="0"/>
        </a:spcAft>
        <a:defRPr sz="2600">
          <a:solidFill>
            <a:schemeClr val="tx1"/>
          </a:solidFill>
          <a:latin typeface="Arial" charset="0"/>
          <a:ea typeface="ＭＳ Ｐゴシック" charset="-128"/>
          <a:cs typeface="ＭＳ Ｐゴシック" pitchFamily="-65" charset="-128"/>
        </a:defRPr>
      </a:lvl5pPr>
      <a:lvl6pPr marL="457200" algn="r" rtl="0" fontAlgn="base">
        <a:spcBef>
          <a:spcPct val="0"/>
        </a:spcBef>
        <a:spcAft>
          <a:spcPct val="0"/>
        </a:spcAft>
        <a:defRPr sz="2400" b="1">
          <a:solidFill>
            <a:schemeClr val="tx1"/>
          </a:solidFill>
          <a:latin typeface="Century Gothic" pitchFamily="34" charset="0"/>
          <a:ea typeface="ＭＳ Ｐゴシック" charset="-128"/>
        </a:defRPr>
      </a:lvl6pPr>
      <a:lvl7pPr marL="914400" algn="r" rtl="0" fontAlgn="base">
        <a:spcBef>
          <a:spcPct val="0"/>
        </a:spcBef>
        <a:spcAft>
          <a:spcPct val="0"/>
        </a:spcAft>
        <a:defRPr sz="2400" b="1">
          <a:solidFill>
            <a:schemeClr val="tx1"/>
          </a:solidFill>
          <a:latin typeface="Century Gothic" pitchFamily="34" charset="0"/>
          <a:ea typeface="ＭＳ Ｐゴシック" charset="-128"/>
        </a:defRPr>
      </a:lvl7pPr>
      <a:lvl8pPr marL="1371600" algn="r" rtl="0" fontAlgn="base">
        <a:spcBef>
          <a:spcPct val="0"/>
        </a:spcBef>
        <a:spcAft>
          <a:spcPct val="0"/>
        </a:spcAft>
        <a:defRPr sz="2400" b="1">
          <a:solidFill>
            <a:schemeClr val="tx1"/>
          </a:solidFill>
          <a:latin typeface="Century Gothic" pitchFamily="34" charset="0"/>
          <a:ea typeface="ＭＳ Ｐゴシック" charset="-128"/>
        </a:defRPr>
      </a:lvl8pPr>
      <a:lvl9pPr marL="1828800" algn="r" rtl="0" fontAlgn="base">
        <a:spcBef>
          <a:spcPct val="0"/>
        </a:spcBef>
        <a:spcAft>
          <a:spcPct val="0"/>
        </a:spcAft>
        <a:defRPr sz="2400" b="1">
          <a:solidFill>
            <a:schemeClr val="tx1"/>
          </a:solidFill>
          <a:latin typeface="Century Gothic" pitchFamily="34" charset="0"/>
          <a:ea typeface="ＭＳ Ｐゴシック" charset="-128"/>
        </a:defRPr>
      </a:lvl9pPr>
    </p:titleStyle>
    <p:bodyStyle>
      <a:lvl1pPr marL="171450" indent="-171450" algn="l" rtl="0" eaLnBrk="0" fontAlgn="base" hangingPunct="0">
        <a:spcBef>
          <a:spcPts val="1000"/>
        </a:spcBef>
        <a:spcAft>
          <a:spcPts val="500"/>
        </a:spcAft>
        <a:buClr>
          <a:srgbClr val="FF9300"/>
        </a:buClr>
        <a:buFont typeface="Times" pitchFamily="18" charset="0"/>
        <a:buChar char="•"/>
        <a:defRPr sz="2000">
          <a:solidFill>
            <a:schemeClr val="tx1"/>
          </a:solidFill>
          <a:latin typeface="Arial" charset="0"/>
          <a:ea typeface="+mn-ea"/>
          <a:cs typeface="ＭＳ Ｐゴシック" pitchFamily="-65" charset="-128"/>
        </a:defRPr>
      </a:lvl1pPr>
      <a:lvl2pPr marL="457200" indent="-171450" algn="l" rtl="0" eaLnBrk="0" fontAlgn="base" hangingPunct="0">
        <a:spcBef>
          <a:spcPct val="0"/>
        </a:spcBef>
        <a:spcAft>
          <a:spcPts val="500"/>
        </a:spcAft>
        <a:buClr>
          <a:srgbClr val="27882B"/>
        </a:buClr>
        <a:buSzPct val="85000"/>
        <a:buChar char="–"/>
        <a:defRPr sz="2800">
          <a:solidFill>
            <a:schemeClr val="tx1"/>
          </a:solidFill>
          <a:latin typeface="Arial" charset="0"/>
          <a:ea typeface="+mn-ea"/>
          <a:cs typeface="ＭＳ Ｐゴシック"/>
        </a:defRPr>
      </a:lvl2pPr>
      <a:lvl3pPr marL="798513" indent="-115888" algn="l" rtl="0" eaLnBrk="0" fontAlgn="base" hangingPunct="0">
        <a:spcBef>
          <a:spcPct val="0"/>
        </a:spcBef>
        <a:spcAft>
          <a:spcPts val="500"/>
        </a:spcAft>
        <a:buFont typeface="Century Gothic" pitchFamily="34" charset="0"/>
        <a:buChar char="–"/>
        <a:defRPr sz="1600">
          <a:solidFill>
            <a:schemeClr val="tx1"/>
          </a:solidFill>
          <a:latin typeface="Arial" charset="0"/>
          <a:ea typeface="+mn-ea"/>
          <a:cs typeface="ＭＳ Ｐゴシック"/>
        </a:defRPr>
      </a:lvl3pPr>
      <a:lvl4pPr marL="1146175" indent="-115888" algn="l" rtl="0" eaLnBrk="0" fontAlgn="base" hangingPunct="0">
        <a:spcBef>
          <a:spcPct val="0"/>
        </a:spcBef>
        <a:spcAft>
          <a:spcPts val="500"/>
        </a:spcAft>
        <a:buFont typeface="Arial" charset="0"/>
        <a:buChar char="–"/>
        <a:defRPr sz="1600">
          <a:solidFill>
            <a:schemeClr val="tx1"/>
          </a:solidFill>
          <a:latin typeface="Arial" charset="0"/>
          <a:ea typeface="+mn-ea"/>
          <a:cs typeface="ＭＳ Ｐゴシック"/>
        </a:defRPr>
      </a:lvl4pPr>
      <a:lvl5pPr marL="1481138" indent="-103188" algn="l" rtl="0" eaLnBrk="0" fontAlgn="base" hangingPunct="0">
        <a:spcBef>
          <a:spcPct val="0"/>
        </a:spcBef>
        <a:spcAft>
          <a:spcPts val="500"/>
        </a:spcAft>
        <a:buFont typeface="Arial" charset="0"/>
        <a:buChar char="–"/>
        <a:defRPr sz="1600">
          <a:solidFill>
            <a:schemeClr val="tx1"/>
          </a:solidFill>
          <a:latin typeface="Arial" charset="0"/>
          <a:ea typeface="+mn-ea"/>
          <a:cs typeface="ＭＳ Ｐゴシック"/>
        </a:defRPr>
      </a:lvl5pPr>
      <a:lvl6pPr marL="1938338" indent="-103188" algn="l" rtl="0" fontAlgn="base">
        <a:spcBef>
          <a:spcPct val="0"/>
        </a:spcBef>
        <a:spcAft>
          <a:spcPts val="500"/>
        </a:spcAft>
        <a:buFont typeface="Arial" charset="0"/>
        <a:buChar char="–"/>
        <a:defRPr sz="1400">
          <a:solidFill>
            <a:schemeClr val="tx1"/>
          </a:solidFill>
          <a:latin typeface="+mn-lt"/>
          <a:ea typeface="+mn-ea"/>
        </a:defRPr>
      </a:lvl6pPr>
      <a:lvl7pPr marL="2395538" indent="-103188" algn="l" rtl="0" fontAlgn="base">
        <a:spcBef>
          <a:spcPct val="0"/>
        </a:spcBef>
        <a:spcAft>
          <a:spcPts val="500"/>
        </a:spcAft>
        <a:buFont typeface="Arial" charset="0"/>
        <a:buChar char="–"/>
        <a:defRPr sz="1400">
          <a:solidFill>
            <a:schemeClr val="tx1"/>
          </a:solidFill>
          <a:latin typeface="+mn-lt"/>
          <a:ea typeface="+mn-ea"/>
        </a:defRPr>
      </a:lvl7pPr>
      <a:lvl8pPr marL="2852738" indent="-103188" algn="l" rtl="0" fontAlgn="base">
        <a:spcBef>
          <a:spcPct val="0"/>
        </a:spcBef>
        <a:spcAft>
          <a:spcPts val="500"/>
        </a:spcAft>
        <a:buFont typeface="Arial" charset="0"/>
        <a:buChar char="–"/>
        <a:defRPr sz="1400">
          <a:solidFill>
            <a:schemeClr val="tx1"/>
          </a:solidFill>
          <a:latin typeface="+mn-lt"/>
          <a:ea typeface="+mn-ea"/>
        </a:defRPr>
      </a:lvl8pPr>
      <a:lvl9pPr marL="3309938" indent="-103188" algn="l" rtl="0" fontAlgn="base">
        <a:spcBef>
          <a:spcPct val="0"/>
        </a:spcBef>
        <a:spcAft>
          <a:spcPts val="500"/>
        </a:spcAft>
        <a:buFont typeface="Arial" charset="0"/>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df"/><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592388"/>
            <a:ext cx="9144000" cy="2741612"/>
          </a:xfrm>
          <a:prstGeom prst="rect">
            <a:avLst/>
          </a:prstGeom>
          <a:solidFill>
            <a:srgbClr val="4F6228"/>
          </a:solidFill>
        </p:spPr>
        <p:txBody>
          <a:bodyPr tIns="274320" anchor="ctr" anchorCtr="1">
            <a:prstTxWarp prst="textNoShape">
              <a:avLst/>
            </a:prstTxWarp>
          </a:bodyPr>
          <a:lstStyle/>
          <a:p>
            <a:pPr algn="ctr"/>
            <a:endParaRPr lang="en-US" sz="2800" dirty="0">
              <a:solidFill>
                <a:schemeClr val="bg1"/>
              </a:solidFill>
            </a:endParaRPr>
          </a:p>
        </p:txBody>
      </p:sp>
      <p:pic>
        <p:nvPicPr>
          <p:cNvPr id="5" name="Picture 4" descr="logo1.ai"/>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905000" y="1371600"/>
            <a:ext cx="5321300" cy="1015596"/>
          </a:xfrm>
          <a:prstGeom prst="rect">
            <a:avLst/>
          </a:prstGeom>
        </p:spPr>
      </p:pic>
      <p:sp>
        <p:nvSpPr>
          <p:cNvPr id="6" name="Rectangle 5"/>
          <p:cNvSpPr/>
          <p:nvPr/>
        </p:nvSpPr>
        <p:spPr bwMode="auto">
          <a:xfrm>
            <a:off x="-184150" y="6400800"/>
            <a:ext cx="9537700" cy="6032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entury Gothic" pitchFamily="34" charset="0"/>
              <a:ea typeface="ＭＳ Ｐゴシック" charset="-128"/>
            </a:endParaRPr>
          </a:p>
        </p:txBody>
      </p:sp>
      <p:sp>
        <p:nvSpPr>
          <p:cNvPr id="7" name="TextBox 6"/>
          <p:cNvSpPr txBox="1"/>
          <p:nvPr/>
        </p:nvSpPr>
        <p:spPr>
          <a:xfrm>
            <a:off x="2971800" y="3048000"/>
            <a:ext cx="3845524" cy="1754327"/>
          </a:xfrm>
          <a:prstGeom prst="rect">
            <a:avLst/>
          </a:prstGeom>
          <a:noFill/>
        </p:spPr>
        <p:txBody>
          <a:bodyPr wrap="none" rtlCol="0">
            <a:spAutoFit/>
          </a:bodyPr>
          <a:lstStyle/>
          <a:p>
            <a:pPr algn="ctr"/>
            <a:r>
              <a:rPr lang="en-US" sz="3600" dirty="0" smtClean="0">
                <a:solidFill>
                  <a:schemeClr val="bg1"/>
                </a:solidFill>
                <a:latin typeface="Arial"/>
                <a:cs typeface="Arial"/>
              </a:rPr>
              <a:t>Get Personal</a:t>
            </a:r>
          </a:p>
          <a:p>
            <a:endParaRPr lang="en-US" sz="3600" dirty="0" smtClean="0">
              <a:solidFill>
                <a:schemeClr val="bg1"/>
              </a:solidFill>
              <a:latin typeface="Arial"/>
              <a:cs typeface="Arial"/>
            </a:endParaRPr>
          </a:p>
          <a:p>
            <a:r>
              <a:rPr lang="en-US" sz="3600" dirty="0" smtClean="0">
                <a:solidFill>
                  <a:schemeClr val="bg1"/>
                </a:solidFill>
                <a:latin typeface="Arial"/>
                <a:cs typeface="Arial"/>
              </a:rPr>
              <a:t>Sanjay Vakil, PhD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07235" y="1587499"/>
            <a:ext cx="3736765" cy="3154867"/>
          </a:xfrm>
          <a:prstGeom prst="rect">
            <a:avLst/>
          </a:prstGeom>
        </p:spPr>
      </p:pic>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Instant Personalization: Homepage</a:t>
            </a:r>
            <a:endParaRPr lang="en-US" sz="2800" dirty="0">
              <a:solidFill>
                <a:schemeClr val="bg1"/>
              </a:solidFill>
            </a:endParaRPr>
          </a:p>
        </p:txBody>
      </p:sp>
      <p:sp>
        <p:nvSpPr>
          <p:cNvPr id="8" name="Content Placeholder 2"/>
          <p:cNvSpPr>
            <a:spLocks noGrp="1"/>
          </p:cNvSpPr>
          <p:nvPr>
            <p:ph idx="1"/>
          </p:nvPr>
        </p:nvSpPr>
        <p:spPr>
          <a:xfrm>
            <a:off x="128586" y="1181100"/>
            <a:ext cx="4856163" cy="3340101"/>
          </a:xfrm>
        </p:spPr>
        <p:txBody>
          <a:bodyPr/>
          <a:lstStyle/>
          <a:p>
            <a:pPr lvl="1">
              <a:spcBef>
                <a:spcPts val="600"/>
              </a:spcBef>
              <a:spcAft>
                <a:spcPct val="0"/>
              </a:spcAft>
              <a:buNone/>
            </a:pPr>
            <a:endParaRPr lang="en-US" sz="2000" dirty="0" smtClean="0">
              <a:latin typeface="Arial"/>
              <a:cs typeface="Arial"/>
            </a:endParaRPr>
          </a:p>
        </p:txBody>
      </p:sp>
      <p:pic>
        <p:nvPicPr>
          <p:cNvPr id="6" name="Picture 5"/>
          <p:cNvPicPr>
            <a:picLocks noChangeAspect="1"/>
          </p:cNvPicPr>
          <p:nvPr/>
        </p:nvPicPr>
        <p:blipFill>
          <a:blip r:embed="rId4"/>
          <a:stretch>
            <a:fillRect/>
          </a:stretch>
        </p:blipFill>
        <p:spPr>
          <a:xfrm>
            <a:off x="152400" y="2692400"/>
            <a:ext cx="5308600" cy="5842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07235" y="1587499"/>
            <a:ext cx="3736765" cy="3154867"/>
          </a:xfrm>
          <a:prstGeom prst="rect">
            <a:avLst/>
          </a:prstGeom>
        </p:spPr>
      </p:pic>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Instant Personalization: Homepage</a:t>
            </a:r>
            <a:endParaRPr lang="en-US" sz="2800" dirty="0">
              <a:solidFill>
                <a:schemeClr val="bg1"/>
              </a:solidFill>
            </a:endParaRPr>
          </a:p>
        </p:txBody>
      </p:sp>
      <p:sp>
        <p:nvSpPr>
          <p:cNvPr id="8" name="Content Placeholder 2"/>
          <p:cNvSpPr>
            <a:spLocks noGrp="1"/>
          </p:cNvSpPr>
          <p:nvPr>
            <p:ph idx="1"/>
          </p:nvPr>
        </p:nvSpPr>
        <p:spPr>
          <a:xfrm>
            <a:off x="128586" y="1181100"/>
            <a:ext cx="4856163" cy="3340101"/>
          </a:xfrm>
        </p:spPr>
        <p:txBody>
          <a:bodyPr/>
          <a:lstStyle/>
          <a:p>
            <a:pPr lvl="1">
              <a:spcBef>
                <a:spcPts val="600"/>
              </a:spcBef>
              <a:spcAft>
                <a:spcPct val="0"/>
              </a:spcAft>
              <a:buNone/>
            </a:pPr>
            <a:endParaRPr lang="en-US" sz="2000" dirty="0" smtClean="0">
              <a:latin typeface="Arial"/>
              <a:cs typeface="Arial"/>
            </a:endParaRPr>
          </a:p>
        </p:txBody>
      </p:sp>
      <p:pic>
        <p:nvPicPr>
          <p:cNvPr id="7" name="Picture 6"/>
          <p:cNvPicPr>
            <a:picLocks noChangeAspect="1"/>
          </p:cNvPicPr>
          <p:nvPr/>
        </p:nvPicPr>
        <p:blipFill>
          <a:blip r:embed="rId4"/>
          <a:stretch>
            <a:fillRect/>
          </a:stretch>
        </p:blipFill>
        <p:spPr>
          <a:xfrm>
            <a:off x="0" y="1420401"/>
            <a:ext cx="5381572" cy="372309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07235" y="1587499"/>
            <a:ext cx="3736765" cy="3154867"/>
          </a:xfrm>
          <a:prstGeom prst="rect">
            <a:avLst/>
          </a:prstGeom>
        </p:spPr>
      </p:pic>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Instant Personalization: Homepage</a:t>
            </a:r>
            <a:endParaRPr lang="en-US" sz="2800" dirty="0">
              <a:solidFill>
                <a:schemeClr val="bg1"/>
              </a:solidFill>
            </a:endParaRPr>
          </a:p>
        </p:txBody>
      </p:sp>
      <p:sp>
        <p:nvSpPr>
          <p:cNvPr id="8" name="Content Placeholder 2"/>
          <p:cNvSpPr>
            <a:spLocks noGrp="1"/>
          </p:cNvSpPr>
          <p:nvPr>
            <p:ph idx="1"/>
          </p:nvPr>
        </p:nvSpPr>
        <p:spPr>
          <a:xfrm>
            <a:off x="128586" y="1181100"/>
            <a:ext cx="4856163" cy="3340101"/>
          </a:xfrm>
        </p:spPr>
        <p:txBody>
          <a:bodyPr/>
          <a:lstStyle/>
          <a:p>
            <a:pPr lvl="1">
              <a:spcBef>
                <a:spcPts val="600"/>
              </a:spcBef>
              <a:spcAft>
                <a:spcPct val="0"/>
              </a:spcAft>
              <a:buNone/>
            </a:pPr>
            <a:endParaRPr lang="en-US" sz="2000" dirty="0" smtClean="0">
              <a:latin typeface="Arial"/>
              <a:cs typeface="Arial"/>
            </a:endParaRPr>
          </a:p>
        </p:txBody>
      </p:sp>
      <p:pic>
        <p:nvPicPr>
          <p:cNvPr id="9" name="Picture 8"/>
          <p:cNvPicPr>
            <a:picLocks noChangeAspect="1"/>
          </p:cNvPicPr>
          <p:nvPr/>
        </p:nvPicPr>
        <p:blipFill>
          <a:blip r:embed="rId4"/>
          <a:stretch>
            <a:fillRect/>
          </a:stretch>
        </p:blipFill>
        <p:spPr>
          <a:xfrm>
            <a:off x="1085849" y="1282700"/>
            <a:ext cx="3695700" cy="42164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Instant Personalization: Other Pages</a:t>
            </a:r>
            <a:endParaRPr lang="en-US" sz="2800" dirty="0">
              <a:solidFill>
                <a:schemeClr val="bg1"/>
              </a:solidFill>
            </a:endParaRPr>
          </a:p>
        </p:txBody>
      </p:sp>
      <p:sp>
        <p:nvSpPr>
          <p:cNvPr id="8" name="Content Placeholder 2"/>
          <p:cNvSpPr>
            <a:spLocks noGrp="1"/>
          </p:cNvSpPr>
          <p:nvPr>
            <p:ph idx="1"/>
          </p:nvPr>
        </p:nvSpPr>
        <p:spPr>
          <a:xfrm>
            <a:off x="128586" y="1181100"/>
            <a:ext cx="4856163" cy="3340101"/>
          </a:xfrm>
        </p:spPr>
        <p:txBody>
          <a:bodyPr/>
          <a:lstStyle/>
          <a:p>
            <a:pPr lvl="1">
              <a:spcBef>
                <a:spcPts val="600"/>
              </a:spcBef>
              <a:spcAft>
                <a:spcPct val="0"/>
              </a:spcAft>
              <a:buNone/>
            </a:pPr>
            <a:endParaRPr lang="en-US" sz="2000" dirty="0" smtClean="0">
              <a:latin typeface="Arial"/>
              <a:cs typeface="Arial"/>
            </a:endParaRPr>
          </a:p>
        </p:txBody>
      </p:sp>
      <p:pic>
        <p:nvPicPr>
          <p:cNvPr id="6" name="Picture 5"/>
          <p:cNvPicPr>
            <a:picLocks noChangeAspect="1"/>
          </p:cNvPicPr>
          <p:nvPr/>
        </p:nvPicPr>
        <p:blipFill>
          <a:blip r:embed="rId3"/>
          <a:stretch>
            <a:fillRect/>
          </a:stretch>
        </p:blipFill>
        <p:spPr>
          <a:xfrm>
            <a:off x="1346200" y="698500"/>
            <a:ext cx="6783154" cy="57268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10525125" cy="916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Up and to the right!</a:t>
            </a:r>
            <a:endParaRPr lang="en-US" sz="2800" dirty="0">
              <a:solidFill>
                <a:schemeClr val="bg1"/>
              </a:solidFill>
            </a:endParaRPr>
          </a:p>
        </p:txBody>
      </p:sp>
      <p:sp>
        <p:nvSpPr>
          <p:cNvPr id="9" name="Content Placeholder 2"/>
          <p:cNvSpPr>
            <a:spLocks noGrp="1"/>
          </p:cNvSpPr>
          <p:nvPr>
            <p:ph idx="1"/>
          </p:nvPr>
        </p:nvSpPr>
        <p:spPr>
          <a:xfrm>
            <a:off x="457200" y="1225550"/>
            <a:ext cx="4275221" cy="4525963"/>
          </a:xfrm>
        </p:spPr>
        <p:txBody>
          <a:bodyPr>
            <a:noAutofit/>
          </a:bodyPr>
          <a:lstStyle/>
          <a:p>
            <a:r>
              <a:rPr lang="en-US" sz="2400" dirty="0" smtClean="0"/>
              <a:t>Over 10M/mo</a:t>
            </a:r>
          </a:p>
          <a:p>
            <a:r>
              <a:rPr lang="en-US" sz="2400" dirty="0" smtClean="0"/>
              <a:t>For those users, we see:</a:t>
            </a:r>
          </a:p>
          <a:p>
            <a:pPr lvl="1"/>
            <a:r>
              <a:rPr lang="en-US" sz="2200" b="1" dirty="0" smtClean="0"/>
              <a:t>Decrease in bounce</a:t>
            </a:r>
          </a:p>
          <a:p>
            <a:pPr lvl="1"/>
            <a:r>
              <a:rPr lang="en-US" sz="2200" b="1" dirty="0" smtClean="0"/>
              <a:t>Increase in page views</a:t>
            </a:r>
          </a:p>
          <a:p>
            <a:pPr lvl="1"/>
            <a:r>
              <a:rPr lang="en-US" sz="2200" b="1" dirty="0" smtClean="0"/>
              <a:t>Increase in commerce</a:t>
            </a:r>
          </a:p>
          <a:p>
            <a:pPr lvl="1">
              <a:buNone/>
            </a:pPr>
            <a:endParaRPr lang="en-US" sz="2200" dirty="0" smtClean="0"/>
          </a:p>
          <a:p>
            <a:pPr lvl="1"/>
            <a:endParaRPr lang="en-US" sz="2200" dirty="0" smtClean="0"/>
          </a:p>
          <a:p>
            <a:r>
              <a:rPr lang="en-US" sz="2400" dirty="0" smtClean="0"/>
              <a:t>Minimal negative feedback</a:t>
            </a:r>
          </a:p>
          <a:p>
            <a:pPr lvl="1"/>
            <a:r>
              <a:rPr lang="en-US" sz="2200" dirty="0" smtClean="0"/>
              <a:t> &lt; 1% opt-out</a:t>
            </a:r>
          </a:p>
          <a:p>
            <a:pPr lvl="1"/>
            <a:r>
              <a:rPr lang="en-US" sz="2200" dirty="0" smtClean="0"/>
              <a:t>Few complaints on forums</a:t>
            </a:r>
          </a:p>
          <a:p>
            <a:endParaRPr lang="en-US" sz="2200" dirty="0" smtClean="0"/>
          </a:p>
        </p:txBody>
      </p:sp>
      <p:pic>
        <p:nvPicPr>
          <p:cNvPr id="6" name="Picture 5"/>
          <p:cNvPicPr>
            <a:picLocks noChangeAspect="1"/>
          </p:cNvPicPr>
          <p:nvPr/>
        </p:nvPicPr>
        <p:blipFill>
          <a:blip r:embed="rId3"/>
          <a:stretch>
            <a:fillRect/>
          </a:stretch>
        </p:blipFill>
        <p:spPr>
          <a:xfrm>
            <a:off x="4572000" y="1753268"/>
            <a:ext cx="4572000" cy="2857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Press</a:t>
            </a:r>
            <a:endParaRPr lang="en-US" sz="2800" dirty="0">
              <a:solidFill>
                <a:schemeClr val="bg1"/>
              </a:solidFill>
            </a:endParaRPr>
          </a:p>
        </p:txBody>
      </p:sp>
      <p:sp>
        <p:nvSpPr>
          <p:cNvPr id="9" name="Content Placeholder 2"/>
          <p:cNvSpPr>
            <a:spLocks noGrp="1"/>
          </p:cNvSpPr>
          <p:nvPr>
            <p:ph idx="1"/>
          </p:nvPr>
        </p:nvSpPr>
        <p:spPr>
          <a:xfrm>
            <a:off x="457200" y="1225550"/>
            <a:ext cx="7200900" cy="4525963"/>
          </a:xfrm>
        </p:spPr>
        <p:txBody>
          <a:bodyPr>
            <a:noAutofit/>
          </a:bodyPr>
          <a:lstStyle/>
          <a:p>
            <a:r>
              <a:rPr lang="en-US" sz="2400" b="1" dirty="0" smtClean="0"/>
              <a:t>“</a:t>
            </a:r>
            <a:r>
              <a:rPr lang="en-US" sz="2400" dirty="0" smtClean="0"/>
              <a:t>People are accustomed to asking friends for travel suggestions and advice, making TripAdvisor a wise choice for the expansion of the Instant Personalization program”</a:t>
            </a:r>
          </a:p>
          <a:p>
            <a:pPr lvl="1"/>
            <a:r>
              <a:rPr lang="en-US" sz="2200" dirty="0" err="1" smtClean="0"/>
              <a:t>InsideFacebook.com</a:t>
            </a:r>
            <a:endParaRPr lang="en-US" sz="2200" dirty="0" smtClean="0"/>
          </a:p>
          <a:p>
            <a:r>
              <a:rPr lang="en-US" sz="2400" dirty="0" smtClean="0"/>
              <a:t>“…today's addition of TripAdvisor brings friends' recommendations and opinions to a realm where friends really do matter - travel.”</a:t>
            </a:r>
          </a:p>
          <a:p>
            <a:pPr lvl="1"/>
            <a:r>
              <a:rPr lang="en-US" sz="2200" dirty="0" smtClean="0"/>
              <a:t>Read/Write web</a:t>
            </a:r>
            <a:endParaRPr lang="en-US" sz="24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extBox 2"/>
          <p:cNvSpPr txBox="1">
            <a:spLocks noChangeArrowheads="1"/>
          </p:cNvSpPr>
          <p:nvPr/>
        </p:nvSpPr>
        <p:spPr bwMode="auto">
          <a:xfrm>
            <a:off x="0" y="0"/>
            <a:ext cx="9144000" cy="736600"/>
          </a:xfrm>
          <a:prstGeom prst="rect">
            <a:avLst/>
          </a:prstGeom>
          <a:solidFill>
            <a:srgbClr val="595959"/>
          </a:solidFill>
          <a:ln w="6350">
            <a:noFill/>
            <a:miter lim="800000"/>
            <a:headEnd/>
            <a:tailEnd/>
          </a:ln>
        </p:spPr>
        <p:txBody>
          <a:bodyPr bIns="73152" anchor="ctr"/>
          <a:lstStyle/>
          <a:p>
            <a:pPr algn="ctr" fontAlgn="base">
              <a:spcBef>
                <a:spcPct val="0"/>
              </a:spcBef>
              <a:spcAft>
                <a:spcPct val="0"/>
              </a:spcAft>
            </a:pPr>
            <a:r>
              <a:rPr lang="en-US" sz="3600" dirty="0" smtClean="0">
                <a:solidFill>
                  <a:prstClr val="white"/>
                </a:solidFill>
                <a:latin typeface="Arial" charset="0"/>
                <a:cs typeface="Arial" charset="0"/>
              </a:rPr>
              <a:t>Overview</a:t>
            </a:r>
            <a:endParaRPr lang="en-US" sz="3600" dirty="0">
              <a:solidFill>
                <a:prstClr val="white"/>
              </a:solidFill>
              <a:latin typeface="Arial" charset="0"/>
              <a:cs typeface="Arial" charset="0"/>
            </a:endParaRPr>
          </a:p>
        </p:txBody>
      </p:sp>
      <p:sp>
        <p:nvSpPr>
          <p:cNvPr id="6" name="Content Placeholder 2"/>
          <p:cNvSpPr txBox="1">
            <a:spLocks/>
          </p:cNvSpPr>
          <p:nvPr/>
        </p:nvSpPr>
        <p:spPr bwMode="auto">
          <a:xfrm>
            <a:off x="457200" y="1828800"/>
            <a:ext cx="7200900" cy="3922713"/>
          </a:xfrm>
          <a:prstGeom prst="rect">
            <a:avLst/>
          </a:prstGeom>
          <a:noFill/>
          <a:ln w="9525">
            <a:noFill/>
            <a:miter lim="800000"/>
            <a:headEnd/>
            <a:tailEnd/>
          </a:ln>
        </p:spPr>
        <p:txBody>
          <a:bodyPr vert="horz" wrap="square" lIns="91440" tIns="45720" rIns="91440" bIns="45720" numCol="1" anchor="t" anchorCtr="1" compatLnSpc="1">
            <a:prstTxWarp prst="textNoShape">
              <a:avLst/>
            </a:prstTxWarp>
            <a:noAutofit/>
          </a:bodyPr>
          <a:lstStyle/>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Intro</a:t>
            </a:r>
            <a:r>
              <a:rPr kumimoji="0" lang="en-US" sz="4000"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to TripAdvisor</a:t>
            </a:r>
            <a:endParaRPr kumimoji="0" lang="en-US" sz="400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Intro</a:t>
            </a:r>
            <a:r>
              <a:rPr kumimoji="0" lang="en-US" sz="4000"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to </a:t>
            </a:r>
            <a:br>
              <a:rPr kumimoji="0" lang="en-US" sz="4000" i="0" u="none" strike="noStrike" kern="0" cap="none" spc="0" normalizeH="0" noProof="0" dirty="0" smtClean="0">
                <a:ln>
                  <a:noFill/>
                </a:ln>
                <a:solidFill>
                  <a:schemeClr val="tx1"/>
                </a:solidFill>
                <a:effectLst/>
                <a:uLnTx/>
                <a:uFillTx/>
                <a:latin typeface="Arial" charset="0"/>
                <a:ea typeface="+mn-ea"/>
                <a:cs typeface="ＭＳ Ｐゴシック" pitchFamily="-65" charset="-128"/>
              </a:rPr>
            </a:br>
            <a:r>
              <a:rPr kumimoji="0" lang="en-US" sz="4000" i="0" u="none" strike="noStrike" kern="0" cap="none" spc="0" normalizeH="0" noProof="0" dirty="0" smtClean="0">
                <a:ln>
                  <a:noFill/>
                </a:ln>
                <a:solidFill>
                  <a:schemeClr val="tx1"/>
                </a:solidFill>
                <a:effectLst/>
                <a:uLnTx/>
                <a:uFillTx/>
                <a:latin typeface="Arial" charset="0"/>
                <a:ea typeface="+mn-ea"/>
                <a:cs typeface="ＭＳ Ｐゴシック" pitchFamily="-65" charset="-128"/>
              </a:rPr>
              <a:t>Instant Personalization</a:t>
            </a:r>
            <a:endParaRPr kumimoji="0" lang="en-US" sz="400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The Rollercoaster + </a:t>
            </a:r>
            <a:br>
              <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br>
            <a:r>
              <a:rPr lang="en-US" sz="4000" b="1" kern="0" dirty="0" smtClean="0">
                <a:latin typeface="Arial" charset="0"/>
                <a:cs typeface="ＭＳ Ｐゴシック" pitchFamily="-65" charset="-128"/>
              </a:rPr>
              <a:t>Three equations</a:t>
            </a:r>
            <a:endPar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Initial Thoughts</a:t>
            </a:r>
            <a:endParaRPr lang="en-US" sz="2800" dirty="0">
              <a:solidFill>
                <a:schemeClr val="bg1"/>
              </a:solidFill>
            </a:endParaRPr>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381000" y="1828800"/>
            <a:ext cx="8128000" cy="3251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Initial Thoughts</a:t>
            </a:r>
            <a:endParaRPr lang="en-US" sz="2800" dirty="0">
              <a:solidFill>
                <a:schemeClr val="bg1"/>
              </a:solidFill>
            </a:endParaRPr>
          </a:p>
        </p:txBody>
      </p:sp>
      <p:sp>
        <p:nvSpPr>
          <p:cNvPr id="9" name="Content Placeholder 2"/>
          <p:cNvSpPr>
            <a:spLocks noGrp="1"/>
          </p:cNvSpPr>
          <p:nvPr>
            <p:ph idx="1"/>
          </p:nvPr>
        </p:nvSpPr>
        <p:spPr>
          <a:xfrm>
            <a:off x="457200" y="1225550"/>
            <a:ext cx="4275221" cy="4525963"/>
          </a:xfrm>
        </p:spPr>
        <p:txBody>
          <a:bodyPr>
            <a:noAutofit/>
          </a:bodyPr>
          <a:lstStyle/>
          <a:p>
            <a:r>
              <a:rPr lang="en-US" sz="2200" dirty="0" smtClean="0"/>
              <a:t>Excitement over being the an IP partner</a:t>
            </a:r>
          </a:p>
          <a:p>
            <a:r>
              <a:rPr lang="en-US" sz="2200" dirty="0" smtClean="0"/>
              <a:t>We have 40M reviews!</a:t>
            </a:r>
          </a:p>
          <a:p>
            <a:r>
              <a:rPr lang="en-US" sz="2200" dirty="0" smtClean="0"/>
              <a:t>Build an engaging interface</a:t>
            </a:r>
            <a:endParaRPr lang="en-US" sz="2200" dirty="0" smtClean="0"/>
          </a:p>
        </p:txBody>
      </p:sp>
      <p:pic>
        <p:nvPicPr>
          <p:cNvPr id="5" name="Picture 4"/>
          <p:cNvPicPr>
            <a:picLocks noChangeAspect="1"/>
          </p:cNvPicPr>
          <p:nvPr/>
        </p:nvPicPr>
        <p:blipFill>
          <a:blip r:embed="rId3"/>
          <a:stretch>
            <a:fillRect/>
          </a:stretch>
        </p:blipFill>
        <p:spPr>
          <a:xfrm>
            <a:off x="5105400" y="990600"/>
            <a:ext cx="3703320" cy="52730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extBox 2"/>
          <p:cNvSpPr txBox="1">
            <a:spLocks noChangeArrowheads="1"/>
          </p:cNvSpPr>
          <p:nvPr/>
        </p:nvSpPr>
        <p:spPr bwMode="auto">
          <a:xfrm>
            <a:off x="0" y="0"/>
            <a:ext cx="9144000" cy="736600"/>
          </a:xfrm>
          <a:prstGeom prst="rect">
            <a:avLst/>
          </a:prstGeom>
          <a:solidFill>
            <a:srgbClr val="595959"/>
          </a:solidFill>
          <a:ln w="6350">
            <a:noFill/>
            <a:miter lim="800000"/>
            <a:headEnd/>
            <a:tailEnd/>
          </a:ln>
        </p:spPr>
        <p:txBody>
          <a:bodyPr bIns="73152" anchor="ctr"/>
          <a:lstStyle/>
          <a:p>
            <a:pPr algn="ctr" fontAlgn="base">
              <a:spcBef>
                <a:spcPct val="0"/>
              </a:spcBef>
              <a:spcAft>
                <a:spcPct val="0"/>
              </a:spcAft>
            </a:pPr>
            <a:r>
              <a:rPr lang="en-US" sz="3600" dirty="0" smtClean="0">
                <a:solidFill>
                  <a:prstClr val="white"/>
                </a:solidFill>
                <a:latin typeface="Arial" charset="0"/>
                <a:cs typeface="Arial" charset="0"/>
              </a:rPr>
              <a:t>Overview</a:t>
            </a:r>
            <a:endParaRPr lang="en-US" sz="3600" dirty="0">
              <a:solidFill>
                <a:prstClr val="white"/>
              </a:solidFill>
              <a:latin typeface="Arial" charset="0"/>
              <a:cs typeface="Arial" charset="0"/>
            </a:endParaRPr>
          </a:p>
        </p:txBody>
      </p:sp>
      <p:sp>
        <p:nvSpPr>
          <p:cNvPr id="6" name="Content Placeholder 2"/>
          <p:cNvSpPr txBox="1">
            <a:spLocks/>
          </p:cNvSpPr>
          <p:nvPr/>
        </p:nvSpPr>
        <p:spPr bwMode="auto">
          <a:xfrm>
            <a:off x="457200" y="1828800"/>
            <a:ext cx="7200900" cy="3922713"/>
          </a:xfrm>
          <a:prstGeom prst="rect">
            <a:avLst/>
          </a:prstGeom>
          <a:noFill/>
          <a:ln w="9525">
            <a:noFill/>
            <a:miter lim="800000"/>
            <a:headEnd/>
            <a:tailEnd/>
          </a:ln>
        </p:spPr>
        <p:txBody>
          <a:bodyPr vert="horz" wrap="square" lIns="91440" tIns="45720" rIns="91440" bIns="45720" numCol="1" anchor="t" anchorCtr="1" compatLnSpc="1">
            <a:prstTxWarp prst="textNoShape">
              <a:avLst/>
            </a:prstTxWarp>
            <a:noAutofit/>
          </a:bodyPr>
          <a:lstStyle/>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Intro</a:t>
            </a:r>
            <a:r>
              <a:rPr kumimoji="0" lang="en-US" sz="4000" b="1"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to TripAdvisor</a:t>
            </a:r>
            <a:endPar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Intro</a:t>
            </a:r>
            <a:r>
              <a:rPr kumimoji="0" lang="en-US" sz="4000" b="0"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to </a:t>
            </a:r>
            <a:br>
              <a:rPr kumimoji="0" lang="en-US" sz="4000" b="0" i="0" u="none" strike="noStrike" kern="0" cap="none" spc="0" normalizeH="0" noProof="0" dirty="0" smtClean="0">
                <a:ln>
                  <a:noFill/>
                </a:ln>
                <a:solidFill>
                  <a:schemeClr val="tx1"/>
                </a:solidFill>
                <a:effectLst/>
                <a:uLnTx/>
                <a:uFillTx/>
                <a:latin typeface="Arial" charset="0"/>
                <a:ea typeface="+mn-ea"/>
                <a:cs typeface="ＭＳ Ｐゴシック" pitchFamily="-65" charset="-128"/>
              </a:rPr>
            </a:br>
            <a:r>
              <a:rPr kumimoji="0" lang="en-US" sz="4000" b="0" i="0" u="none" strike="noStrike" kern="0" cap="none" spc="0" normalizeH="0" noProof="0" dirty="0" smtClean="0">
                <a:ln>
                  <a:noFill/>
                </a:ln>
                <a:solidFill>
                  <a:schemeClr val="tx1"/>
                </a:solidFill>
                <a:effectLst/>
                <a:uLnTx/>
                <a:uFillTx/>
                <a:latin typeface="Arial" charset="0"/>
                <a:ea typeface="+mn-ea"/>
                <a:cs typeface="ＭＳ Ｐゴシック" pitchFamily="-65" charset="-128"/>
              </a:rPr>
              <a:t>Instant Personalization</a:t>
            </a:r>
            <a:endPar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The Rollercoaster + </a:t>
            </a:r>
            <a:br>
              <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br>
            <a:r>
              <a:rPr lang="en-US" sz="4000" kern="0" dirty="0" smtClean="0">
                <a:latin typeface="Arial" charset="0"/>
                <a:cs typeface="ＭＳ Ｐゴシック" pitchFamily="-65" charset="-128"/>
              </a:rPr>
              <a:t>Three equations</a:t>
            </a:r>
            <a:endPar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Property Reviews</a:t>
            </a:r>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2438400" y="853440"/>
            <a:ext cx="3710940" cy="547116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Reality</a:t>
            </a:r>
            <a:endParaRPr lang="en-US" sz="2800" dirty="0">
              <a:solidFill>
                <a:schemeClr val="bg1"/>
              </a:solidFill>
            </a:endParaRPr>
          </a:p>
        </p:txBody>
      </p:sp>
      <p:sp>
        <p:nvSpPr>
          <p:cNvPr id="9" name="Content Placeholder 2"/>
          <p:cNvSpPr>
            <a:spLocks noGrp="1"/>
          </p:cNvSpPr>
          <p:nvPr>
            <p:ph idx="1"/>
          </p:nvPr>
        </p:nvSpPr>
        <p:spPr>
          <a:xfrm>
            <a:off x="457200" y="1225550"/>
            <a:ext cx="6705600" cy="4525963"/>
          </a:xfrm>
        </p:spPr>
        <p:txBody>
          <a:bodyPr>
            <a:noAutofit/>
          </a:bodyPr>
          <a:lstStyle/>
          <a:p>
            <a:r>
              <a:rPr lang="en-US" sz="2400" dirty="0" smtClean="0"/>
              <a:t>How </a:t>
            </a:r>
            <a:r>
              <a:rPr lang="en-US" sz="2400" dirty="0" smtClean="0"/>
              <a:t>many reviews can </a:t>
            </a:r>
            <a:r>
              <a:rPr lang="en-US" sz="2400" dirty="0" smtClean="0"/>
              <a:t>we actually show</a:t>
            </a:r>
          </a:p>
          <a:p>
            <a:pPr lvl="1"/>
            <a:r>
              <a:rPr lang="en-US" sz="2200" dirty="0" smtClean="0"/>
              <a:t>Privacy Policy</a:t>
            </a:r>
          </a:p>
          <a:p>
            <a:pPr lvl="1"/>
            <a:r>
              <a:rPr lang="en-US" sz="2200" dirty="0" smtClean="0"/>
              <a:t>Are your friends members of TripAdvisor?</a:t>
            </a:r>
          </a:p>
          <a:p>
            <a:pPr lvl="1"/>
            <a:r>
              <a:rPr lang="en-US" sz="2200" dirty="0" smtClean="0"/>
              <a:t>How of your friends have written reviews?</a:t>
            </a:r>
          </a:p>
          <a:p>
            <a:pPr lvl="1"/>
            <a:endParaRPr lang="en-US" sz="2200" dirty="0" smtClean="0"/>
          </a:p>
          <a:p>
            <a:pPr lvl="1"/>
            <a:endParaRPr lang="en-US" sz="2200" dirty="0" smtClean="0"/>
          </a:p>
          <a:p>
            <a:pPr lvl="1"/>
            <a:endParaRPr lang="en-US" sz="2200" dirty="0" smtClean="0"/>
          </a:p>
          <a:p>
            <a:r>
              <a:rPr lang="en-US" sz="2400" b="1" dirty="0" smtClean="0"/>
              <a:t>The Internet is a big, lonely place</a:t>
            </a:r>
            <a:endParaRPr lang="en-US" sz="2200" b="1" dirty="0" smtClean="0"/>
          </a:p>
          <a:p>
            <a:pPr lvl="1"/>
            <a:endParaRPr lang="en-US" sz="2200" dirty="0" smtClean="0"/>
          </a:p>
          <a:p>
            <a:pPr lvl="1"/>
            <a:endParaRPr lang="en-US" sz="2200" dirty="0" smtClean="0"/>
          </a:p>
          <a:p>
            <a:endParaRPr lang="en-US" sz="1400" dirty="0" smtClean="0"/>
          </a:p>
          <a:p>
            <a:pPr lvl="1">
              <a:buNone/>
            </a:pPr>
            <a:endParaRPr lang="en-US" sz="2200" dirty="0" smtClean="0"/>
          </a:p>
          <a:p>
            <a:pPr lvl="1"/>
            <a:endParaRPr lang="en-US" sz="22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Lonely</a:t>
            </a:r>
          </a:p>
        </p:txBody>
      </p:sp>
      <p:pic>
        <p:nvPicPr>
          <p:cNvPr id="6" name="Picture 5"/>
          <p:cNvPicPr>
            <a:picLocks noChangeAspect="1"/>
          </p:cNvPicPr>
          <p:nvPr/>
        </p:nvPicPr>
        <p:blipFill>
          <a:blip r:embed="rId3"/>
          <a:stretch>
            <a:fillRect/>
          </a:stretch>
        </p:blipFill>
        <p:spPr>
          <a:xfrm>
            <a:off x="374650" y="1333500"/>
            <a:ext cx="8394700" cy="4191000"/>
          </a:xfrm>
          <a:prstGeom prst="rect">
            <a:avLst/>
          </a:prstGeom>
        </p:spPr>
      </p:pic>
      <p:pic>
        <p:nvPicPr>
          <p:cNvPr id="8" name="Picture 7"/>
          <p:cNvPicPr>
            <a:picLocks noChangeAspect="1"/>
          </p:cNvPicPr>
          <p:nvPr/>
        </p:nvPicPr>
        <p:blipFill>
          <a:blip r:embed="rId4"/>
          <a:stretch>
            <a:fillRect/>
          </a:stretch>
        </p:blipFill>
        <p:spPr>
          <a:xfrm>
            <a:off x="0" y="5181600"/>
            <a:ext cx="8839200" cy="107229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Equation #1</a:t>
            </a:r>
            <a:endParaRPr lang="en-US" sz="2800" dirty="0">
              <a:solidFill>
                <a:schemeClr val="bg1"/>
              </a:solidFill>
            </a:endParaRPr>
          </a:p>
        </p:txBody>
      </p:sp>
      <p:sp>
        <p:nvSpPr>
          <p:cNvPr id="8" name="TextBox 7"/>
          <p:cNvSpPr txBox="1"/>
          <p:nvPr/>
        </p:nvSpPr>
        <p:spPr>
          <a:xfrm>
            <a:off x="817816" y="2667000"/>
            <a:ext cx="3962368" cy="1938992"/>
          </a:xfrm>
          <a:prstGeom prst="rect">
            <a:avLst/>
          </a:prstGeom>
          <a:noFill/>
        </p:spPr>
        <p:txBody>
          <a:bodyPr wrap="none" rtlCol="0">
            <a:spAutoFit/>
          </a:bodyPr>
          <a:lstStyle/>
          <a:p>
            <a:pPr algn="ctr"/>
            <a:r>
              <a:rPr lang="en-US" sz="6000" u="sng" dirty="0" smtClean="0">
                <a:latin typeface="Arial"/>
              </a:rPr>
              <a:t>Your Users</a:t>
            </a:r>
          </a:p>
          <a:p>
            <a:pPr algn="ctr"/>
            <a:r>
              <a:rPr lang="en-US" sz="6000" dirty="0" smtClean="0">
                <a:latin typeface="Arial"/>
              </a:rPr>
              <a:t>Internet</a:t>
            </a:r>
            <a:endParaRPr lang="en-US" sz="6000" dirty="0">
              <a:latin typeface="Arial"/>
            </a:endParaRPr>
          </a:p>
        </p:txBody>
      </p:sp>
      <p:sp>
        <p:nvSpPr>
          <p:cNvPr id="10" name="TextBox 9"/>
          <p:cNvSpPr txBox="1"/>
          <p:nvPr/>
        </p:nvSpPr>
        <p:spPr>
          <a:xfrm>
            <a:off x="5257800" y="2743200"/>
            <a:ext cx="800219" cy="1569660"/>
          </a:xfrm>
          <a:prstGeom prst="rect">
            <a:avLst/>
          </a:prstGeom>
          <a:noFill/>
        </p:spPr>
        <p:txBody>
          <a:bodyPr wrap="none" rtlCol="0">
            <a:spAutoFit/>
          </a:bodyPr>
          <a:lstStyle/>
          <a:p>
            <a:pPr algn="ctr"/>
            <a:r>
              <a:rPr lang="en-US" sz="9600" dirty="0" smtClean="0">
                <a:latin typeface="Arial"/>
              </a:rPr>
              <a:t>≅</a:t>
            </a:r>
            <a:endParaRPr lang="en-US" sz="9600" dirty="0">
              <a:latin typeface="Arial"/>
            </a:endParaRPr>
          </a:p>
        </p:txBody>
      </p:sp>
      <p:sp>
        <p:nvSpPr>
          <p:cNvPr id="11" name="TextBox 10"/>
          <p:cNvSpPr txBox="1"/>
          <p:nvPr/>
        </p:nvSpPr>
        <p:spPr>
          <a:xfrm>
            <a:off x="6858000" y="2819400"/>
            <a:ext cx="698178" cy="1200329"/>
          </a:xfrm>
          <a:prstGeom prst="rect">
            <a:avLst/>
          </a:prstGeom>
          <a:noFill/>
        </p:spPr>
        <p:txBody>
          <a:bodyPr wrap="none" rtlCol="0">
            <a:spAutoFit/>
          </a:bodyPr>
          <a:lstStyle/>
          <a:p>
            <a:pPr algn="ctr"/>
            <a:r>
              <a:rPr lang="en-US" sz="7200" dirty="0" smtClean="0">
                <a:latin typeface="Arial"/>
              </a:rPr>
              <a:t>0</a:t>
            </a:r>
            <a:endParaRPr lang="en-US" sz="7200" dirty="0">
              <a:latin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Equation #1</a:t>
            </a:r>
            <a:endParaRPr lang="en-US" sz="2800" dirty="0">
              <a:solidFill>
                <a:schemeClr val="bg1"/>
              </a:solidFill>
            </a:endParaRPr>
          </a:p>
        </p:txBody>
      </p:sp>
      <p:sp>
        <p:nvSpPr>
          <p:cNvPr id="8" name="TextBox 7"/>
          <p:cNvSpPr txBox="1"/>
          <p:nvPr/>
        </p:nvSpPr>
        <p:spPr>
          <a:xfrm>
            <a:off x="474988" y="2667000"/>
            <a:ext cx="4648027" cy="1938992"/>
          </a:xfrm>
          <a:prstGeom prst="rect">
            <a:avLst/>
          </a:prstGeom>
          <a:noFill/>
        </p:spPr>
        <p:txBody>
          <a:bodyPr wrap="none" rtlCol="0">
            <a:spAutoFit/>
          </a:bodyPr>
          <a:lstStyle/>
          <a:p>
            <a:pPr algn="ctr"/>
            <a:r>
              <a:rPr lang="en-US" sz="6000" u="sng" dirty="0" smtClean="0">
                <a:latin typeface="Arial"/>
              </a:rPr>
              <a:t>Your Content</a:t>
            </a:r>
          </a:p>
          <a:p>
            <a:pPr algn="ctr"/>
            <a:r>
              <a:rPr lang="en-US" sz="6000" dirty="0" smtClean="0">
                <a:latin typeface="Arial"/>
              </a:rPr>
              <a:t>Internet</a:t>
            </a:r>
            <a:endParaRPr lang="en-US" sz="6000" dirty="0">
              <a:latin typeface="Arial"/>
            </a:endParaRPr>
          </a:p>
        </p:txBody>
      </p:sp>
      <p:sp>
        <p:nvSpPr>
          <p:cNvPr id="10" name="TextBox 9"/>
          <p:cNvSpPr txBox="1"/>
          <p:nvPr/>
        </p:nvSpPr>
        <p:spPr>
          <a:xfrm>
            <a:off x="5562600" y="2743200"/>
            <a:ext cx="800219" cy="1569660"/>
          </a:xfrm>
          <a:prstGeom prst="rect">
            <a:avLst/>
          </a:prstGeom>
          <a:noFill/>
        </p:spPr>
        <p:txBody>
          <a:bodyPr wrap="none" rtlCol="0">
            <a:spAutoFit/>
          </a:bodyPr>
          <a:lstStyle/>
          <a:p>
            <a:pPr algn="ctr"/>
            <a:r>
              <a:rPr lang="en-US" sz="9600" dirty="0" smtClean="0">
                <a:latin typeface="Arial"/>
              </a:rPr>
              <a:t>≅</a:t>
            </a:r>
            <a:endParaRPr lang="en-US" sz="9600" dirty="0">
              <a:latin typeface="Arial"/>
            </a:endParaRPr>
          </a:p>
        </p:txBody>
      </p:sp>
      <p:sp>
        <p:nvSpPr>
          <p:cNvPr id="11" name="TextBox 10"/>
          <p:cNvSpPr txBox="1"/>
          <p:nvPr/>
        </p:nvSpPr>
        <p:spPr>
          <a:xfrm>
            <a:off x="6858000" y="2819400"/>
            <a:ext cx="698178" cy="1200329"/>
          </a:xfrm>
          <a:prstGeom prst="rect">
            <a:avLst/>
          </a:prstGeom>
          <a:noFill/>
        </p:spPr>
        <p:txBody>
          <a:bodyPr wrap="none" rtlCol="0">
            <a:spAutoFit/>
          </a:bodyPr>
          <a:lstStyle/>
          <a:p>
            <a:pPr algn="ctr"/>
            <a:r>
              <a:rPr lang="en-US" sz="7200" dirty="0" smtClean="0">
                <a:latin typeface="Arial"/>
              </a:rPr>
              <a:t>0</a:t>
            </a:r>
            <a:endParaRPr lang="en-US" sz="7200" dirty="0">
              <a:latin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The Drop</a:t>
            </a:r>
            <a:endParaRPr lang="en-US" sz="2800" dirty="0">
              <a:solidFill>
                <a:schemeClr val="bg1"/>
              </a:solidFill>
            </a:endParaRPr>
          </a:p>
        </p:txBody>
      </p:sp>
      <p:sp>
        <p:nvSpPr>
          <p:cNvPr id="6" name="Content Placeholder 5"/>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381000" y="1828800"/>
            <a:ext cx="8128000" cy="32512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Hard UGC Numbers</a:t>
            </a:r>
            <a:endParaRPr lang="en-US" sz="2800" dirty="0">
              <a:solidFill>
                <a:schemeClr val="bg1"/>
              </a:solidFill>
            </a:endParaRPr>
          </a:p>
        </p:txBody>
      </p:sp>
      <p:sp>
        <p:nvSpPr>
          <p:cNvPr id="9" name="Content Placeholder 2"/>
          <p:cNvSpPr>
            <a:spLocks noGrp="1"/>
          </p:cNvSpPr>
          <p:nvPr>
            <p:ph idx="1"/>
          </p:nvPr>
        </p:nvSpPr>
        <p:spPr>
          <a:xfrm>
            <a:off x="457200" y="1225550"/>
            <a:ext cx="6705600" cy="4525963"/>
          </a:xfrm>
        </p:spPr>
        <p:txBody>
          <a:bodyPr>
            <a:noAutofit/>
          </a:bodyPr>
          <a:lstStyle/>
          <a:p>
            <a:r>
              <a:rPr lang="en-US" sz="2400" dirty="0" smtClean="0"/>
              <a:t>Of 100 visitors</a:t>
            </a:r>
          </a:p>
          <a:p>
            <a:r>
              <a:rPr lang="en-US" sz="2400" dirty="0" smtClean="0"/>
              <a:t>10 will become members</a:t>
            </a:r>
          </a:p>
          <a:p>
            <a:r>
              <a:rPr lang="en-US" sz="2400" dirty="0" smtClean="0"/>
              <a:t>1 will generate content</a:t>
            </a:r>
          </a:p>
          <a:p>
            <a:endParaRPr lang="en-US" sz="2400" dirty="0" smtClean="0"/>
          </a:p>
          <a:p>
            <a:r>
              <a:rPr lang="en-US" sz="2400" b="1" dirty="0" smtClean="0"/>
              <a:t>Facebook users have ~200 friends</a:t>
            </a:r>
          </a:p>
          <a:p>
            <a:endParaRPr lang="en-US" sz="2400" dirty="0" smtClean="0"/>
          </a:p>
          <a:p>
            <a:r>
              <a:rPr lang="en-US" sz="2400" dirty="0" smtClean="0"/>
              <a:t>~2 of your friends have contributed content</a:t>
            </a:r>
            <a:endParaRPr lang="en-US" sz="32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Personalization Pyramid</a:t>
            </a:r>
            <a:endParaRPr lang="en-US" sz="2800" dirty="0">
              <a:solidFill>
                <a:schemeClr val="bg1"/>
              </a:solidFill>
            </a:endParaRPr>
          </a:p>
        </p:txBody>
      </p:sp>
      <p:grpSp>
        <p:nvGrpSpPr>
          <p:cNvPr id="6" name="Group 1"/>
          <p:cNvGrpSpPr>
            <a:grpSpLocks/>
          </p:cNvGrpSpPr>
          <p:nvPr/>
        </p:nvGrpSpPr>
        <p:grpSpPr bwMode="auto">
          <a:xfrm>
            <a:off x="1028700" y="914400"/>
            <a:ext cx="6972300" cy="5334000"/>
            <a:chOff x="0" y="0"/>
            <a:chExt cx="2439" cy="2472"/>
          </a:xfrm>
        </p:grpSpPr>
        <p:grpSp>
          <p:nvGrpSpPr>
            <p:cNvPr id="8" name="Group 7"/>
            <p:cNvGrpSpPr>
              <a:grpSpLocks/>
            </p:cNvGrpSpPr>
            <p:nvPr/>
          </p:nvGrpSpPr>
          <p:grpSpPr bwMode="auto">
            <a:xfrm>
              <a:off x="0" y="0"/>
              <a:ext cx="2439" cy="2471"/>
              <a:chOff x="0" y="0"/>
              <a:chExt cx="2439" cy="2471"/>
            </a:xfrm>
          </p:grpSpPr>
          <p:sp>
            <p:nvSpPr>
              <p:cNvPr id="15" name="AutoShape 3"/>
              <p:cNvSpPr>
                <a:spLocks/>
              </p:cNvSpPr>
              <p:nvPr/>
            </p:nvSpPr>
            <p:spPr bwMode="auto">
              <a:xfrm>
                <a:off x="0" y="28"/>
                <a:ext cx="2439" cy="2443"/>
              </a:xfrm>
              <a:prstGeom prst="triangle">
                <a:avLst>
                  <a:gd name="adj" fmla="val 50000"/>
                </a:avLst>
              </a:prstGeom>
              <a:solidFill>
                <a:schemeClr val="accent1">
                  <a:alpha val="14902"/>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6" name="AutoShape 4"/>
              <p:cNvSpPr>
                <a:spLocks/>
              </p:cNvSpPr>
              <p:nvPr/>
            </p:nvSpPr>
            <p:spPr bwMode="auto">
              <a:xfrm>
                <a:off x="209" y="28"/>
                <a:ext cx="2021" cy="2024"/>
              </a:xfrm>
              <a:prstGeom prst="triangle">
                <a:avLst>
                  <a:gd name="adj" fmla="val 50000"/>
                </a:avLst>
              </a:prstGeom>
              <a:solidFill>
                <a:schemeClr val="accent1">
                  <a:alpha val="29803"/>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7" name="AutoShape 5"/>
              <p:cNvSpPr>
                <a:spLocks/>
              </p:cNvSpPr>
              <p:nvPr/>
            </p:nvSpPr>
            <p:spPr bwMode="auto">
              <a:xfrm>
                <a:off x="433" y="14"/>
                <a:ext cx="1573" cy="1576"/>
              </a:xfrm>
              <a:prstGeom prst="triangle">
                <a:avLst>
                  <a:gd name="adj" fmla="val 50000"/>
                </a:avLst>
              </a:prstGeom>
              <a:solidFill>
                <a:schemeClr val="accent1">
                  <a:alpha val="44705"/>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8" name="AutoShape 6"/>
              <p:cNvSpPr>
                <a:spLocks/>
              </p:cNvSpPr>
              <p:nvPr/>
            </p:nvSpPr>
            <p:spPr bwMode="auto">
              <a:xfrm>
                <a:off x="656" y="0"/>
                <a:ext cx="1127" cy="1127"/>
              </a:xfrm>
              <a:prstGeom prst="triangle">
                <a:avLst>
                  <a:gd name="adj" fmla="val 50000"/>
                </a:avLst>
              </a:prstGeom>
              <a:solidFill>
                <a:schemeClr val="accent1">
                  <a:alpha val="59999"/>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9" name="AutoShape 7"/>
              <p:cNvSpPr>
                <a:spLocks/>
              </p:cNvSpPr>
              <p:nvPr/>
            </p:nvSpPr>
            <p:spPr bwMode="auto">
              <a:xfrm>
                <a:off x="902" y="0"/>
                <a:ext cx="635" cy="636"/>
              </a:xfrm>
              <a:prstGeom prst="triangle">
                <a:avLst>
                  <a:gd name="adj" fmla="val 50000"/>
                </a:avLst>
              </a:prstGeom>
              <a:solidFill>
                <a:schemeClr val="accent1"/>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grpSp>
        <p:sp>
          <p:nvSpPr>
            <p:cNvPr id="10" name="Rectangle 8"/>
            <p:cNvSpPr>
              <a:spLocks/>
            </p:cNvSpPr>
            <p:nvPr/>
          </p:nvSpPr>
          <p:spPr bwMode="auto">
            <a:xfrm>
              <a:off x="780" y="247"/>
              <a:ext cx="872" cy="361"/>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Arial"/>
                  <a:ea typeface="Helvetica" charset="0"/>
                  <a:cs typeface="Helvetica" charset="0"/>
                  <a:sym typeface="Helvetica" charset="0"/>
                </a:rPr>
                <a:t>Property</a:t>
              </a:r>
            </a:p>
            <a:p>
              <a:pPr algn="ctr"/>
              <a:r>
                <a:rPr lang="en-US" sz="2400" dirty="0">
                  <a:solidFill>
                    <a:schemeClr val="tx1"/>
                  </a:solidFill>
                  <a:latin typeface="Arial"/>
                  <a:ea typeface="Helvetica" charset="0"/>
                  <a:cs typeface="Helvetica" charset="0"/>
                  <a:sym typeface="Helvetica" charset="0"/>
                </a:rPr>
                <a:t>Reviews</a:t>
              </a:r>
            </a:p>
          </p:txBody>
        </p:sp>
        <p:sp>
          <p:nvSpPr>
            <p:cNvPr id="11" name="Rectangle 9"/>
            <p:cNvSpPr>
              <a:spLocks/>
            </p:cNvSpPr>
            <p:nvPr/>
          </p:nvSpPr>
          <p:spPr bwMode="auto">
            <a:xfrm>
              <a:off x="784" y="718"/>
              <a:ext cx="872" cy="29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Arial"/>
                  <a:ea typeface="Helvetica" charset="0"/>
                  <a:cs typeface="Helvetica" charset="0"/>
                  <a:sym typeface="Helvetica" charset="0"/>
                </a:rPr>
                <a:t>Geo</a:t>
              </a:r>
            </a:p>
            <a:p>
              <a:pPr algn="ctr"/>
              <a:r>
                <a:rPr lang="en-US" sz="2400" dirty="0">
                  <a:solidFill>
                    <a:schemeClr val="tx1"/>
                  </a:solidFill>
                  <a:latin typeface="Arial"/>
                  <a:ea typeface="Helvetica" charset="0"/>
                  <a:cs typeface="Helvetica" charset="0"/>
                  <a:sym typeface="Helvetica" charset="0"/>
                </a:rPr>
                <a:t>Reviews</a:t>
              </a:r>
            </a:p>
          </p:txBody>
        </p:sp>
        <p:sp>
          <p:nvSpPr>
            <p:cNvPr id="12" name="Rectangle 10"/>
            <p:cNvSpPr>
              <a:spLocks/>
            </p:cNvSpPr>
            <p:nvPr/>
          </p:nvSpPr>
          <p:spPr bwMode="auto">
            <a:xfrm>
              <a:off x="784" y="1256"/>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a:solidFill>
                    <a:schemeClr val="tx1"/>
                  </a:solidFill>
                  <a:latin typeface="Arial"/>
                  <a:ea typeface="Helvetica" charset="0"/>
                  <a:cs typeface="Helvetica" charset="0"/>
                  <a:sym typeface="Helvetica" charset="0"/>
                </a:rPr>
                <a:t>Reviews</a:t>
              </a:r>
            </a:p>
          </p:txBody>
        </p:sp>
        <p:sp>
          <p:nvSpPr>
            <p:cNvPr id="13" name="Rectangle 11"/>
            <p:cNvSpPr>
              <a:spLocks/>
            </p:cNvSpPr>
            <p:nvPr/>
          </p:nvSpPr>
          <p:spPr bwMode="auto">
            <a:xfrm>
              <a:off x="784" y="1744"/>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smtClean="0">
                  <a:solidFill>
                    <a:schemeClr val="tx1"/>
                  </a:solidFill>
                  <a:latin typeface="Arial"/>
                  <a:ea typeface="Helvetica" charset="0"/>
                  <a:cs typeface="Helvetica" charset="0"/>
                  <a:sym typeface="Helvetica" charset="0"/>
                </a:rPr>
                <a:t>?</a:t>
              </a:r>
              <a:endParaRPr lang="en-US" sz="2400" dirty="0">
                <a:solidFill>
                  <a:schemeClr val="tx1"/>
                </a:solidFill>
                <a:latin typeface="Arial"/>
                <a:ea typeface="Helvetica" charset="0"/>
                <a:cs typeface="Helvetica" charset="0"/>
                <a:sym typeface="Helvetica" charset="0"/>
              </a:endParaRPr>
            </a:p>
          </p:txBody>
        </p:sp>
        <p:sp>
          <p:nvSpPr>
            <p:cNvPr id="14" name="Rectangle 12"/>
            <p:cNvSpPr>
              <a:spLocks/>
            </p:cNvSpPr>
            <p:nvPr/>
          </p:nvSpPr>
          <p:spPr bwMode="auto">
            <a:xfrm>
              <a:off x="784" y="2232"/>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err="1" smtClean="0">
                  <a:latin typeface="Arial"/>
                  <a:ea typeface="Helvetica" charset="0"/>
                  <a:cs typeface="Helvetica" charset="0"/>
                  <a:sym typeface="Helvetica" charset="0"/>
                </a:rPr>
                <a:t>Clickstream</a:t>
              </a:r>
              <a:endParaRPr lang="en-US" sz="2400" dirty="0">
                <a:solidFill>
                  <a:schemeClr val="tx1"/>
                </a:solidFill>
                <a:latin typeface="Arial"/>
                <a:ea typeface="Helvetica" charset="0"/>
                <a:cs typeface="Helvetica" charset="0"/>
                <a:sym typeface="Helvetica" charset="0"/>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Property Reviews</a:t>
            </a:r>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2438400" y="762000"/>
            <a:ext cx="3710940" cy="569976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Geographic Reviews</a:t>
            </a:r>
            <a:endParaRPr lang="en-US" sz="2800" dirty="0">
              <a:solidFill>
                <a:schemeClr val="bg1"/>
              </a:solidFill>
            </a:endParaRPr>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228600" y="914400"/>
            <a:ext cx="3703320" cy="5273040"/>
          </a:xfrm>
          <a:prstGeom prst="rect">
            <a:avLst/>
          </a:prstGeom>
        </p:spPr>
      </p:pic>
      <p:pic>
        <p:nvPicPr>
          <p:cNvPr id="8" name="Picture 7"/>
          <p:cNvPicPr>
            <a:picLocks noChangeAspect="1"/>
          </p:cNvPicPr>
          <p:nvPr/>
        </p:nvPicPr>
        <p:blipFill>
          <a:blip r:embed="rId4"/>
          <a:stretch>
            <a:fillRect/>
          </a:stretch>
        </p:blipFill>
        <p:spPr>
          <a:xfrm>
            <a:off x="4953000" y="990600"/>
            <a:ext cx="3657600" cy="541782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1325563"/>
            <a:ext cx="7924800" cy="4770437"/>
          </a:xfrm>
          <a:prstGeom prst="rect">
            <a:avLst/>
          </a:prstGeom>
        </p:spPr>
        <p:txBody>
          <a:bodyPr>
            <a:spAutoFit/>
          </a:bodyPr>
          <a:lstStyle/>
          <a:p>
            <a:pPr>
              <a:defRPr/>
            </a:pPr>
            <a:r>
              <a:rPr lang="en-US" sz="4400" dirty="0">
                <a:solidFill>
                  <a:prstClr val="black"/>
                </a:solidFill>
                <a:latin typeface="Arial" pitchFamily="34" charset="0"/>
                <a:cs typeface="Arial" pitchFamily="34" charset="0"/>
              </a:rPr>
              <a:t>Travel review Web sites and hotel reviews on online travel agencies (OTAs) are among the most influential forces most frequently cited by travelers when shopping.</a:t>
            </a:r>
          </a:p>
          <a:p>
            <a:pPr>
              <a:defRPr/>
            </a:pPr>
            <a:endParaRPr lang="en-US" sz="2000" i="1" dirty="0">
              <a:solidFill>
                <a:prstClr val="black"/>
              </a:solidFill>
              <a:latin typeface="Arial" pitchFamily="34" charset="0"/>
              <a:cs typeface="Arial" pitchFamily="34" charset="0"/>
            </a:endParaRPr>
          </a:p>
          <a:p>
            <a:pPr>
              <a:defRPr/>
            </a:pPr>
            <a:r>
              <a:rPr lang="en-US" sz="2000" dirty="0">
                <a:solidFill>
                  <a:prstClr val="white">
                    <a:lumMod val="50000"/>
                  </a:prstClr>
                </a:solidFill>
                <a:latin typeface="Arial"/>
                <a:cs typeface="Arial"/>
              </a:rPr>
              <a:t>-PhoCusWright, Social Media in Travel, June 2010</a:t>
            </a:r>
          </a:p>
        </p:txBody>
      </p:sp>
      <p:sp>
        <p:nvSpPr>
          <p:cNvPr id="96258" name="TextBox 2"/>
          <p:cNvSpPr txBox="1">
            <a:spLocks noChangeArrowheads="1"/>
          </p:cNvSpPr>
          <p:nvPr/>
        </p:nvSpPr>
        <p:spPr bwMode="auto">
          <a:xfrm>
            <a:off x="0" y="0"/>
            <a:ext cx="9144000" cy="736600"/>
          </a:xfrm>
          <a:prstGeom prst="rect">
            <a:avLst/>
          </a:prstGeom>
          <a:solidFill>
            <a:schemeClr val="tx1"/>
          </a:solidFill>
          <a:ln w="6350">
            <a:noFill/>
            <a:miter lim="800000"/>
            <a:headEnd/>
            <a:tailEnd/>
          </a:ln>
        </p:spPr>
        <p:txBody>
          <a:bodyPr bIns="73152" anchor="ctr"/>
          <a:lstStyle/>
          <a:p>
            <a:pPr algn="ctr" fontAlgn="base">
              <a:spcBef>
                <a:spcPct val="0"/>
              </a:spcBef>
              <a:spcAft>
                <a:spcPct val="0"/>
              </a:spcAft>
            </a:pPr>
            <a:r>
              <a:rPr lang="en-US" sz="3600">
                <a:solidFill>
                  <a:prstClr val="white"/>
                </a:solidFill>
                <a:latin typeface="Arial" charset="0"/>
                <a:cs typeface="Arial" charset="0"/>
              </a:rPr>
              <a:t>Online reputation is critical</a:t>
            </a:r>
          </a:p>
        </p:txBody>
      </p:sp>
      <p:sp>
        <p:nvSpPr>
          <p:cNvPr id="4" name="TextBox 3"/>
          <p:cNvSpPr txBox="1"/>
          <p:nvPr/>
        </p:nvSpPr>
        <p:spPr>
          <a:xfrm>
            <a:off x="381000" y="1143000"/>
            <a:ext cx="527050" cy="1323975"/>
          </a:xfrm>
          <a:prstGeom prst="rect">
            <a:avLst/>
          </a:prstGeom>
          <a:noFill/>
        </p:spPr>
        <p:txBody>
          <a:bodyPr>
            <a:spAutoFit/>
          </a:bodyPr>
          <a:lstStyle/>
          <a:p>
            <a:pPr>
              <a:defRPr/>
            </a:pPr>
            <a:r>
              <a:rPr lang="en-US" sz="8000" dirty="0">
                <a:solidFill>
                  <a:srgbClr val="9BBB59">
                    <a:lumMod val="75000"/>
                  </a:srgbClr>
                </a:solidFill>
                <a:latin typeface="Arial" pitchFamily="34" charset="0"/>
                <a:cs typeface="Arial" pitchFamily="34" charset="0"/>
              </a:rPr>
              <a:t>“</a:t>
            </a:r>
            <a:endParaRPr lang="en-US" sz="8000" dirty="0">
              <a:solidFill>
                <a:prstClr val="black"/>
              </a:solidFill>
            </a:endParaRPr>
          </a:p>
        </p:txBody>
      </p:sp>
      <p:sp>
        <p:nvSpPr>
          <p:cNvPr id="5" name="TextBox 4"/>
          <p:cNvSpPr txBox="1"/>
          <p:nvPr/>
        </p:nvSpPr>
        <p:spPr>
          <a:xfrm rot="10800000">
            <a:off x="4572000" y="4086225"/>
            <a:ext cx="527050" cy="1323975"/>
          </a:xfrm>
          <a:prstGeom prst="rect">
            <a:avLst/>
          </a:prstGeom>
          <a:noFill/>
        </p:spPr>
        <p:txBody>
          <a:bodyPr>
            <a:spAutoFit/>
          </a:bodyPr>
          <a:lstStyle/>
          <a:p>
            <a:pPr>
              <a:defRPr/>
            </a:pPr>
            <a:r>
              <a:rPr lang="en-US" sz="8000" dirty="0">
                <a:solidFill>
                  <a:srgbClr val="9BBB59">
                    <a:lumMod val="75000"/>
                  </a:srgbClr>
                </a:solidFill>
                <a:latin typeface="Arial" pitchFamily="34" charset="0"/>
                <a:cs typeface="Arial" pitchFamily="34" charset="0"/>
              </a:rPr>
              <a:t>“</a:t>
            </a:r>
            <a:endParaRPr lang="en-US" sz="8000" dirty="0">
              <a:solidFill>
                <a:prstClr val="black"/>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Make Every Review Count</a:t>
            </a:r>
            <a:endParaRPr lang="en-US" sz="2800" dirty="0">
              <a:solidFill>
                <a:schemeClr val="bg1"/>
              </a:solidFill>
            </a:endParaRPr>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457200" y="1676400"/>
            <a:ext cx="5662930" cy="3876040"/>
          </a:xfrm>
          <a:prstGeom prst="rect">
            <a:avLst/>
          </a:prstGeom>
        </p:spPr>
      </p:pic>
      <p:pic>
        <p:nvPicPr>
          <p:cNvPr id="9" name="Picture 8"/>
          <p:cNvPicPr>
            <a:picLocks noChangeAspect="1"/>
          </p:cNvPicPr>
          <p:nvPr/>
        </p:nvPicPr>
        <p:blipFill>
          <a:blip r:embed="rId4"/>
          <a:stretch>
            <a:fillRect/>
          </a:stretch>
        </p:blipFill>
        <p:spPr>
          <a:xfrm>
            <a:off x="6553200" y="914400"/>
            <a:ext cx="2339340" cy="520446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1325563"/>
            <a:ext cx="7924800" cy="2739211"/>
          </a:xfrm>
          <a:prstGeom prst="rect">
            <a:avLst/>
          </a:prstGeom>
        </p:spPr>
        <p:txBody>
          <a:bodyPr>
            <a:spAutoFit/>
          </a:bodyPr>
          <a:lstStyle/>
          <a:p>
            <a:pPr>
              <a:defRPr/>
            </a:pPr>
            <a:r>
              <a:rPr lang="en-US" sz="4400" dirty="0" smtClean="0">
                <a:solidFill>
                  <a:prstClr val="black"/>
                </a:solidFill>
                <a:latin typeface="Arial" pitchFamily="34" charset="0"/>
                <a:cs typeface="Arial" pitchFamily="34" charset="0"/>
              </a:rPr>
              <a:t>I feel... thin. Sort of stretched, like... butter scraped over too much bread.</a:t>
            </a:r>
            <a:endParaRPr lang="en-US" sz="2000" i="1" dirty="0" smtClean="0">
              <a:solidFill>
                <a:prstClr val="black"/>
              </a:solidFill>
              <a:latin typeface="Arial" pitchFamily="34" charset="0"/>
              <a:cs typeface="Arial" pitchFamily="34" charset="0"/>
            </a:endParaRPr>
          </a:p>
          <a:p>
            <a:pPr>
              <a:defRPr/>
            </a:pPr>
            <a:endParaRPr lang="en-US" sz="2000" dirty="0" smtClean="0">
              <a:solidFill>
                <a:prstClr val="white">
                  <a:lumMod val="50000"/>
                </a:prstClr>
              </a:solidFill>
              <a:latin typeface="Arial"/>
              <a:cs typeface="Arial"/>
            </a:endParaRPr>
          </a:p>
          <a:p>
            <a:pPr>
              <a:defRPr/>
            </a:pPr>
            <a:r>
              <a:rPr lang="en-US" sz="2000" dirty="0" smtClean="0">
                <a:solidFill>
                  <a:prstClr val="white">
                    <a:lumMod val="50000"/>
                  </a:prstClr>
                </a:solidFill>
                <a:latin typeface="Arial"/>
                <a:cs typeface="Arial"/>
              </a:rPr>
              <a:t>- Bilbo Baggins to Gandalf</a:t>
            </a:r>
            <a:endParaRPr lang="en-US" sz="2000" dirty="0">
              <a:solidFill>
                <a:prstClr val="white">
                  <a:lumMod val="50000"/>
                </a:prstClr>
              </a:solidFill>
              <a:latin typeface="Arial"/>
              <a:cs typeface="Arial"/>
            </a:endParaRPr>
          </a:p>
        </p:txBody>
      </p:sp>
      <p:sp>
        <p:nvSpPr>
          <p:cNvPr id="96258" name="TextBox 2"/>
          <p:cNvSpPr txBox="1">
            <a:spLocks noChangeArrowheads="1"/>
          </p:cNvSpPr>
          <p:nvPr/>
        </p:nvSpPr>
        <p:spPr bwMode="auto">
          <a:xfrm>
            <a:off x="0" y="0"/>
            <a:ext cx="9144000" cy="736600"/>
          </a:xfrm>
          <a:prstGeom prst="rect">
            <a:avLst/>
          </a:prstGeom>
          <a:solidFill>
            <a:schemeClr val="tx1"/>
          </a:solidFill>
          <a:ln w="6350">
            <a:noFill/>
            <a:miter lim="800000"/>
            <a:headEnd/>
            <a:tailEnd/>
          </a:ln>
        </p:spPr>
        <p:txBody>
          <a:bodyPr bIns="73152" anchor="ctr"/>
          <a:lstStyle/>
          <a:p>
            <a:pPr algn="ctr" fontAlgn="base">
              <a:spcBef>
                <a:spcPct val="0"/>
              </a:spcBef>
              <a:spcAft>
                <a:spcPct val="0"/>
              </a:spcAft>
            </a:pPr>
            <a:r>
              <a:rPr lang="en-US" sz="3600" dirty="0" smtClean="0">
                <a:solidFill>
                  <a:prstClr val="white"/>
                </a:solidFill>
                <a:latin typeface="Arial" charset="0"/>
                <a:cs typeface="Arial" charset="0"/>
              </a:rPr>
              <a:t>Stretching Content</a:t>
            </a:r>
            <a:endParaRPr lang="en-US" sz="3600" dirty="0">
              <a:solidFill>
                <a:prstClr val="white"/>
              </a:solidFill>
              <a:latin typeface="Arial" charset="0"/>
              <a:cs typeface="Arial" charset="0"/>
            </a:endParaRPr>
          </a:p>
        </p:txBody>
      </p:sp>
      <p:sp>
        <p:nvSpPr>
          <p:cNvPr id="4" name="TextBox 3"/>
          <p:cNvSpPr txBox="1"/>
          <p:nvPr/>
        </p:nvSpPr>
        <p:spPr>
          <a:xfrm>
            <a:off x="381000" y="1143000"/>
            <a:ext cx="527050" cy="1323975"/>
          </a:xfrm>
          <a:prstGeom prst="rect">
            <a:avLst/>
          </a:prstGeom>
          <a:noFill/>
        </p:spPr>
        <p:txBody>
          <a:bodyPr>
            <a:spAutoFit/>
          </a:bodyPr>
          <a:lstStyle/>
          <a:p>
            <a:pPr>
              <a:defRPr/>
            </a:pPr>
            <a:r>
              <a:rPr lang="en-US" sz="8000" dirty="0">
                <a:solidFill>
                  <a:srgbClr val="9BBB59">
                    <a:lumMod val="75000"/>
                  </a:srgbClr>
                </a:solidFill>
                <a:latin typeface="Arial" pitchFamily="34" charset="0"/>
                <a:cs typeface="Arial" pitchFamily="34" charset="0"/>
              </a:rPr>
              <a:t>“</a:t>
            </a:r>
            <a:endParaRPr lang="en-US" sz="8000" dirty="0">
              <a:solidFill>
                <a:prstClr val="black"/>
              </a:solidFill>
            </a:endParaRPr>
          </a:p>
        </p:txBody>
      </p:sp>
      <p:sp>
        <p:nvSpPr>
          <p:cNvPr id="5" name="TextBox 4"/>
          <p:cNvSpPr txBox="1"/>
          <p:nvPr/>
        </p:nvSpPr>
        <p:spPr>
          <a:xfrm rot="10800000">
            <a:off x="4572000" y="4086225"/>
            <a:ext cx="527050" cy="1323975"/>
          </a:xfrm>
          <a:prstGeom prst="rect">
            <a:avLst/>
          </a:prstGeom>
          <a:noFill/>
        </p:spPr>
        <p:txBody>
          <a:bodyPr>
            <a:spAutoFit/>
          </a:bodyPr>
          <a:lstStyle/>
          <a:p>
            <a:pPr>
              <a:defRPr/>
            </a:pPr>
            <a:r>
              <a:rPr lang="en-US" sz="8000" dirty="0">
                <a:solidFill>
                  <a:srgbClr val="9BBB59">
                    <a:lumMod val="75000"/>
                  </a:srgbClr>
                </a:solidFill>
                <a:latin typeface="Arial" pitchFamily="34" charset="0"/>
                <a:cs typeface="Arial" pitchFamily="34" charset="0"/>
              </a:rPr>
              <a:t>“</a:t>
            </a:r>
            <a:endParaRPr lang="en-US" sz="8000" dirty="0">
              <a:solidFill>
                <a:prstClr val="black"/>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CTR still matters</a:t>
            </a:r>
            <a:endParaRPr lang="en-US" sz="2800" dirty="0">
              <a:solidFill>
                <a:schemeClr val="bg1"/>
              </a:solidFill>
            </a:endParaRPr>
          </a:p>
        </p:txBody>
      </p:sp>
      <p:grpSp>
        <p:nvGrpSpPr>
          <p:cNvPr id="2" name="Group 1"/>
          <p:cNvGrpSpPr>
            <a:grpSpLocks/>
          </p:cNvGrpSpPr>
          <p:nvPr/>
        </p:nvGrpSpPr>
        <p:grpSpPr bwMode="auto">
          <a:xfrm>
            <a:off x="304800" y="1676400"/>
            <a:ext cx="4581797" cy="3505200"/>
            <a:chOff x="0" y="0"/>
            <a:chExt cx="2439" cy="2472"/>
          </a:xfrm>
        </p:grpSpPr>
        <p:grpSp>
          <p:nvGrpSpPr>
            <p:cNvPr id="3" name="Group 7"/>
            <p:cNvGrpSpPr>
              <a:grpSpLocks/>
            </p:cNvGrpSpPr>
            <p:nvPr/>
          </p:nvGrpSpPr>
          <p:grpSpPr bwMode="auto">
            <a:xfrm>
              <a:off x="0" y="0"/>
              <a:ext cx="2439" cy="2471"/>
              <a:chOff x="0" y="0"/>
              <a:chExt cx="2439" cy="2471"/>
            </a:xfrm>
          </p:grpSpPr>
          <p:sp>
            <p:nvSpPr>
              <p:cNvPr id="15" name="AutoShape 3"/>
              <p:cNvSpPr>
                <a:spLocks/>
              </p:cNvSpPr>
              <p:nvPr/>
            </p:nvSpPr>
            <p:spPr bwMode="auto">
              <a:xfrm>
                <a:off x="0" y="28"/>
                <a:ext cx="2439" cy="2443"/>
              </a:xfrm>
              <a:prstGeom prst="triangle">
                <a:avLst>
                  <a:gd name="adj" fmla="val 50000"/>
                </a:avLst>
              </a:prstGeom>
              <a:solidFill>
                <a:schemeClr val="accent1">
                  <a:alpha val="14902"/>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16" name="AutoShape 4"/>
              <p:cNvSpPr>
                <a:spLocks/>
              </p:cNvSpPr>
              <p:nvPr/>
            </p:nvSpPr>
            <p:spPr bwMode="auto">
              <a:xfrm>
                <a:off x="209" y="28"/>
                <a:ext cx="2021" cy="2024"/>
              </a:xfrm>
              <a:prstGeom prst="triangle">
                <a:avLst>
                  <a:gd name="adj" fmla="val 50000"/>
                </a:avLst>
              </a:prstGeom>
              <a:solidFill>
                <a:schemeClr val="accent1">
                  <a:alpha val="29803"/>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17" name="AutoShape 5"/>
              <p:cNvSpPr>
                <a:spLocks/>
              </p:cNvSpPr>
              <p:nvPr/>
            </p:nvSpPr>
            <p:spPr bwMode="auto">
              <a:xfrm>
                <a:off x="433" y="14"/>
                <a:ext cx="1573" cy="1576"/>
              </a:xfrm>
              <a:prstGeom prst="triangle">
                <a:avLst>
                  <a:gd name="adj" fmla="val 50000"/>
                </a:avLst>
              </a:prstGeom>
              <a:solidFill>
                <a:schemeClr val="accent1">
                  <a:alpha val="44705"/>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18" name="AutoShape 6"/>
              <p:cNvSpPr>
                <a:spLocks/>
              </p:cNvSpPr>
              <p:nvPr/>
            </p:nvSpPr>
            <p:spPr bwMode="auto">
              <a:xfrm>
                <a:off x="656" y="0"/>
                <a:ext cx="1127" cy="1127"/>
              </a:xfrm>
              <a:prstGeom prst="triangle">
                <a:avLst>
                  <a:gd name="adj" fmla="val 50000"/>
                </a:avLst>
              </a:prstGeom>
              <a:solidFill>
                <a:schemeClr val="accent1">
                  <a:alpha val="59999"/>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19" name="AutoShape 7"/>
              <p:cNvSpPr>
                <a:spLocks/>
              </p:cNvSpPr>
              <p:nvPr/>
            </p:nvSpPr>
            <p:spPr bwMode="auto">
              <a:xfrm>
                <a:off x="902" y="0"/>
                <a:ext cx="635" cy="636"/>
              </a:xfrm>
              <a:prstGeom prst="triangle">
                <a:avLst>
                  <a:gd name="adj" fmla="val 50000"/>
                </a:avLst>
              </a:prstGeom>
              <a:solidFill>
                <a:schemeClr val="accent1"/>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grpSp>
        <p:sp>
          <p:nvSpPr>
            <p:cNvPr id="10" name="Rectangle 8"/>
            <p:cNvSpPr>
              <a:spLocks/>
            </p:cNvSpPr>
            <p:nvPr/>
          </p:nvSpPr>
          <p:spPr bwMode="auto">
            <a:xfrm>
              <a:off x="780" y="247"/>
              <a:ext cx="872" cy="361"/>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1600" dirty="0">
                  <a:solidFill>
                    <a:schemeClr val="tx1"/>
                  </a:solidFill>
                  <a:latin typeface="Arial"/>
                  <a:ea typeface="Helvetica" charset="0"/>
                  <a:cs typeface="Helvetica" charset="0"/>
                  <a:sym typeface="Helvetica" charset="0"/>
                </a:rPr>
                <a:t>Property</a:t>
              </a:r>
            </a:p>
            <a:p>
              <a:pPr algn="ctr"/>
              <a:r>
                <a:rPr lang="en-US" sz="1600" dirty="0">
                  <a:solidFill>
                    <a:schemeClr val="tx1"/>
                  </a:solidFill>
                  <a:latin typeface="Arial"/>
                  <a:ea typeface="Helvetica" charset="0"/>
                  <a:cs typeface="Helvetica" charset="0"/>
                  <a:sym typeface="Helvetica" charset="0"/>
                </a:rPr>
                <a:t>Reviews</a:t>
              </a:r>
            </a:p>
          </p:txBody>
        </p:sp>
        <p:sp>
          <p:nvSpPr>
            <p:cNvPr id="11" name="Rectangle 9"/>
            <p:cNvSpPr>
              <a:spLocks/>
            </p:cNvSpPr>
            <p:nvPr/>
          </p:nvSpPr>
          <p:spPr bwMode="auto">
            <a:xfrm>
              <a:off x="784" y="718"/>
              <a:ext cx="872" cy="29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1600" dirty="0">
                  <a:solidFill>
                    <a:schemeClr val="tx1"/>
                  </a:solidFill>
                  <a:latin typeface="Arial"/>
                  <a:ea typeface="Helvetica" charset="0"/>
                  <a:cs typeface="Helvetica" charset="0"/>
                  <a:sym typeface="Helvetica" charset="0"/>
                </a:rPr>
                <a:t>Geo</a:t>
              </a:r>
            </a:p>
            <a:p>
              <a:pPr algn="ctr"/>
              <a:r>
                <a:rPr lang="en-US" sz="1600" dirty="0">
                  <a:solidFill>
                    <a:schemeClr val="tx1"/>
                  </a:solidFill>
                  <a:latin typeface="Arial"/>
                  <a:ea typeface="Helvetica" charset="0"/>
                  <a:cs typeface="Helvetica" charset="0"/>
                  <a:sym typeface="Helvetica" charset="0"/>
                </a:rPr>
                <a:t>Reviews</a:t>
              </a:r>
            </a:p>
          </p:txBody>
        </p:sp>
        <p:sp>
          <p:nvSpPr>
            <p:cNvPr id="12" name="Rectangle 10"/>
            <p:cNvSpPr>
              <a:spLocks/>
            </p:cNvSpPr>
            <p:nvPr/>
          </p:nvSpPr>
          <p:spPr bwMode="auto">
            <a:xfrm>
              <a:off x="784" y="1256"/>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1600">
                  <a:solidFill>
                    <a:schemeClr val="tx1"/>
                  </a:solidFill>
                  <a:latin typeface="Arial"/>
                  <a:ea typeface="Helvetica" charset="0"/>
                  <a:cs typeface="Helvetica" charset="0"/>
                  <a:sym typeface="Helvetica" charset="0"/>
                </a:rPr>
                <a:t>Reviews</a:t>
              </a:r>
            </a:p>
          </p:txBody>
        </p:sp>
        <p:sp>
          <p:nvSpPr>
            <p:cNvPr id="13" name="Rectangle 11"/>
            <p:cNvSpPr>
              <a:spLocks/>
            </p:cNvSpPr>
            <p:nvPr/>
          </p:nvSpPr>
          <p:spPr bwMode="auto">
            <a:xfrm>
              <a:off x="784" y="1744"/>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endParaRPr lang="en-US" sz="1600" dirty="0">
                <a:solidFill>
                  <a:schemeClr val="tx1"/>
                </a:solidFill>
                <a:latin typeface="Arial"/>
                <a:ea typeface="Helvetica" charset="0"/>
                <a:cs typeface="Helvetica" charset="0"/>
                <a:sym typeface="Helvetica" charset="0"/>
              </a:endParaRPr>
            </a:p>
          </p:txBody>
        </p:sp>
        <p:sp>
          <p:nvSpPr>
            <p:cNvPr id="14" name="Rectangle 12"/>
            <p:cNvSpPr>
              <a:spLocks/>
            </p:cNvSpPr>
            <p:nvPr/>
          </p:nvSpPr>
          <p:spPr bwMode="auto">
            <a:xfrm>
              <a:off x="784" y="2232"/>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1600" dirty="0" err="1" smtClean="0">
                  <a:solidFill>
                    <a:schemeClr val="tx1"/>
                  </a:solidFill>
                  <a:latin typeface="Arial"/>
                  <a:ea typeface="Helvetica" charset="0"/>
                  <a:cs typeface="Helvetica" charset="0"/>
                  <a:sym typeface="Helvetica" charset="0"/>
                </a:rPr>
                <a:t>Clickstream</a:t>
              </a:r>
              <a:endParaRPr lang="en-US" sz="1600" dirty="0">
                <a:solidFill>
                  <a:schemeClr val="tx1"/>
                </a:solidFill>
                <a:latin typeface="Arial"/>
                <a:ea typeface="Helvetica" charset="0"/>
                <a:cs typeface="Helvetica" charset="0"/>
                <a:sym typeface="Helvetica" charset="0"/>
              </a:endParaRPr>
            </a:p>
          </p:txBody>
        </p:sp>
      </p:grpSp>
      <p:grpSp>
        <p:nvGrpSpPr>
          <p:cNvPr id="21" name="Group 7"/>
          <p:cNvGrpSpPr>
            <a:grpSpLocks/>
          </p:cNvGrpSpPr>
          <p:nvPr/>
        </p:nvGrpSpPr>
        <p:grpSpPr bwMode="auto">
          <a:xfrm rot="10800000">
            <a:off x="6248400" y="1676400"/>
            <a:ext cx="2514600" cy="3503782"/>
            <a:chOff x="0" y="0"/>
            <a:chExt cx="2439" cy="2471"/>
          </a:xfrm>
        </p:grpSpPr>
        <p:sp>
          <p:nvSpPr>
            <p:cNvPr id="27" name="AutoShape 3"/>
            <p:cNvSpPr>
              <a:spLocks/>
            </p:cNvSpPr>
            <p:nvPr/>
          </p:nvSpPr>
          <p:spPr bwMode="auto">
            <a:xfrm>
              <a:off x="0" y="28"/>
              <a:ext cx="2439" cy="2443"/>
            </a:xfrm>
            <a:prstGeom prst="triangle">
              <a:avLst>
                <a:gd name="adj" fmla="val 50000"/>
              </a:avLst>
            </a:prstGeom>
            <a:solidFill>
              <a:schemeClr val="accent1">
                <a:alpha val="14902"/>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28" name="AutoShape 4"/>
            <p:cNvSpPr>
              <a:spLocks/>
            </p:cNvSpPr>
            <p:nvPr/>
          </p:nvSpPr>
          <p:spPr bwMode="auto">
            <a:xfrm>
              <a:off x="209" y="28"/>
              <a:ext cx="2021" cy="2024"/>
            </a:xfrm>
            <a:prstGeom prst="triangle">
              <a:avLst>
                <a:gd name="adj" fmla="val 50000"/>
              </a:avLst>
            </a:prstGeom>
            <a:solidFill>
              <a:schemeClr val="accent1">
                <a:alpha val="29803"/>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29" name="AutoShape 5"/>
            <p:cNvSpPr>
              <a:spLocks/>
            </p:cNvSpPr>
            <p:nvPr/>
          </p:nvSpPr>
          <p:spPr bwMode="auto">
            <a:xfrm>
              <a:off x="433" y="14"/>
              <a:ext cx="1573" cy="1576"/>
            </a:xfrm>
            <a:prstGeom prst="triangle">
              <a:avLst>
                <a:gd name="adj" fmla="val 50000"/>
              </a:avLst>
            </a:prstGeom>
            <a:solidFill>
              <a:schemeClr val="accent1">
                <a:alpha val="44705"/>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30" name="AutoShape 6"/>
            <p:cNvSpPr>
              <a:spLocks/>
            </p:cNvSpPr>
            <p:nvPr/>
          </p:nvSpPr>
          <p:spPr bwMode="auto">
            <a:xfrm>
              <a:off x="656" y="0"/>
              <a:ext cx="1127" cy="1127"/>
            </a:xfrm>
            <a:prstGeom prst="triangle">
              <a:avLst>
                <a:gd name="adj" fmla="val 50000"/>
              </a:avLst>
            </a:prstGeom>
            <a:solidFill>
              <a:schemeClr val="accent1">
                <a:alpha val="59999"/>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sp>
          <p:nvSpPr>
            <p:cNvPr id="31" name="AutoShape 7"/>
            <p:cNvSpPr>
              <a:spLocks/>
            </p:cNvSpPr>
            <p:nvPr/>
          </p:nvSpPr>
          <p:spPr bwMode="auto">
            <a:xfrm>
              <a:off x="902" y="0"/>
              <a:ext cx="635" cy="636"/>
            </a:xfrm>
            <a:prstGeom prst="triangle">
              <a:avLst>
                <a:gd name="adj" fmla="val 50000"/>
              </a:avLst>
            </a:prstGeom>
            <a:solidFill>
              <a:schemeClr val="accent1"/>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1600">
                <a:latin typeface="Arial"/>
              </a:endParaRPr>
            </a:p>
          </p:txBody>
        </p:sp>
      </p:grpSp>
      <p:sp>
        <p:nvSpPr>
          <p:cNvPr id="33" name="Rectangle 8"/>
          <p:cNvSpPr>
            <a:spLocks/>
          </p:cNvSpPr>
          <p:nvPr/>
        </p:nvSpPr>
        <p:spPr bwMode="auto">
          <a:xfrm>
            <a:off x="6705600" y="1752600"/>
            <a:ext cx="1638100" cy="511884"/>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b="1" dirty="0" smtClean="0">
                <a:solidFill>
                  <a:schemeClr val="tx1"/>
                </a:solidFill>
                <a:latin typeface="Arial"/>
                <a:ea typeface="Helvetica" charset="0"/>
                <a:cs typeface="Helvetica" charset="0"/>
                <a:sym typeface="Helvetica" charset="0"/>
              </a:rPr>
              <a:t>10%</a:t>
            </a:r>
            <a:endParaRPr lang="en-US" sz="2400" b="1" dirty="0">
              <a:solidFill>
                <a:schemeClr val="tx1"/>
              </a:solidFill>
              <a:latin typeface="Arial"/>
              <a:ea typeface="Helvetica" charset="0"/>
              <a:cs typeface="Helvetica" charset="0"/>
              <a:sym typeface="Helvetica" charset="0"/>
            </a:endParaRPr>
          </a:p>
        </p:txBody>
      </p:sp>
      <p:sp>
        <p:nvSpPr>
          <p:cNvPr id="34" name="Rectangle 8"/>
          <p:cNvSpPr>
            <a:spLocks/>
          </p:cNvSpPr>
          <p:nvPr/>
        </p:nvSpPr>
        <p:spPr bwMode="auto">
          <a:xfrm>
            <a:off x="6705600" y="2362200"/>
            <a:ext cx="1638100" cy="511884"/>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b="1" dirty="0" smtClean="0">
                <a:solidFill>
                  <a:schemeClr val="tx1"/>
                </a:solidFill>
                <a:latin typeface="Arial"/>
                <a:ea typeface="Helvetica" charset="0"/>
                <a:cs typeface="Helvetica" charset="0"/>
                <a:sym typeface="Helvetica" charset="0"/>
              </a:rPr>
              <a:t>5%</a:t>
            </a:r>
            <a:endParaRPr lang="en-US" sz="2400" b="1" dirty="0">
              <a:solidFill>
                <a:schemeClr val="tx1"/>
              </a:solidFill>
              <a:latin typeface="Arial"/>
              <a:ea typeface="Helvetica" charset="0"/>
              <a:cs typeface="Helvetica" charset="0"/>
              <a:sym typeface="Helvetica" charset="0"/>
            </a:endParaRPr>
          </a:p>
        </p:txBody>
      </p:sp>
      <p:sp>
        <p:nvSpPr>
          <p:cNvPr id="35" name="Rectangle 8"/>
          <p:cNvSpPr>
            <a:spLocks/>
          </p:cNvSpPr>
          <p:nvPr/>
        </p:nvSpPr>
        <p:spPr bwMode="auto">
          <a:xfrm>
            <a:off x="6705600" y="2971800"/>
            <a:ext cx="1638100" cy="511884"/>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b="1" dirty="0" smtClean="0">
                <a:solidFill>
                  <a:schemeClr val="tx1"/>
                </a:solidFill>
                <a:latin typeface="Arial"/>
                <a:ea typeface="Helvetica" charset="0"/>
                <a:cs typeface="Helvetica" charset="0"/>
                <a:sym typeface="Helvetica" charset="0"/>
              </a:rPr>
              <a:t>1%</a:t>
            </a:r>
            <a:endParaRPr lang="en-US" sz="2400" b="1" dirty="0">
              <a:solidFill>
                <a:schemeClr val="tx1"/>
              </a:solidFill>
              <a:latin typeface="Arial"/>
              <a:ea typeface="Helvetica" charset="0"/>
              <a:cs typeface="Helvetica" charset="0"/>
              <a:sym typeface="Helvetica" charset="0"/>
            </a:endParaRPr>
          </a:p>
        </p:txBody>
      </p:sp>
      <p:sp>
        <p:nvSpPr>
          <p:cNvPr id="36" name="Rectangle 35"/>
          <p:cNvSpPr/>
          <p:nvPr/>
        </p:nvSpPr>
        <p:spPr>
          <a:xfrm>
            <a:off x="4953000" y="2743200"/>
            <a:ext cx="903613" cy="1569660"/>
          </a:xfrm>
          <a:prstGeom prst="rect">
            <a:avLst/>
          </a:prstGeom>
        </p:spPr>
        <p:txBody>
          <a:bodyPr wrap="none">
            <a:spAutoFit/>
          </a:bodyPr>
          <a:lstStyle/>
          <a:p>
            <a:r>
              <a:rPr lang="en-US" sz="9600" dirty="0" smtClean="0">
                <a:latin typeface="Arial"/>
              </a:rPr>
              <a:t>×</a:t>
            </a:r>
            <a:endParaRPr lang="en-US" sz="9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Equation #2</a:t>
            </a:r>
            <a:endParaRPr lang="en-US" sz="2800" dirty="0">
              <a:solidFill>
                <a:schemeClr val="bg1"/>
              </a:solidFill>
            </a:endParaRPr>
          </a:p>
        </p:txBody>
      </p:sp>
      <p:sp>
        <p:nvSpPr>
          <p:cNvPr id="8" name="TextBox 7"/>
          <p:cNvSpPr txBox="1"/>
          <p:nvPr/>
        </p:nvSpPr>
        <p:spPr>
          <a:xfrm>
            <a:off x="382247" y="2286000"/>
            <a:ext cx="8417088" cy="2862322"/>
          </a:xfrm>
          <a:prstGeom prst="rect">
            <a:avLst/>
          </a:prstGeom>
          <a:noFill/>
        </p:spPr>
        <p:txBody>
          <a:bodyPr wrap="none" rtlCol="0">
            <a:spAutoFit/>
          </a:bodyPr>
          <a:lstStyle/>
          <a:p>
            <a:pPr algn="ctr"/>
            <a:r>
              <a:rPr lang="en-US" sz="6000" dirty="0" smtClean="0">
                <a:latin typeface="Arial"/>
              </a:rPr>
              <a:t>Engagement</a:t>
            </a:r>
          </a:p>
          <a:p>
            <a:pPr algn="ctr"/>
            <a:r>
              <a:rPr lang="en-US" sz="6000" dirty="0" smtClean="0">
                <a:latin typeface="Arial"/>
              </a:rPr>
              <a:t>∝ </a:t>
            </a:r>
          </a:p>
          <a:p>
            <a:pPr algn="ctr"/>
            <a:r>
              <a:rPr lang="en-US" sz="6000" dirty="0" smtClean="0">
                <a:latin typeface="Arial"/>
              </a:rPr>
              <a:t>(Content) </a:t>
            </a:r>
            <a:r>
              <a:rPr lang="en-US" sz="6000" dirty="0" smtClean="0">
                <a:latin typeface="Arial"/>
              </a:rPr>
              <a:t>×</a:t>
            </a:r>
            <a:r>
              <a:rPr lang="en-US" sz="6000" dirty="0" smtClean="0">
                <a:latin typeface="Arial"/>
              </a:rPr>
              <a:t> (Relevance)</a:t>
            </a:r>
            <a:endParaRPr lang="en-US" sz="6000" dirty="0">
              <a:latin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Personalization Pyramid</a:t>
            </a:r>
            <a:endParaRPr lang="en-US" sz="2800" dirty="0">
              <a:solidFill>
                <a:schemeClr val="bg1"/>
              </a:solidFill>
            </a:endParaRPr>
          </a:p>
        </p:txBody>
      </p:sp>
      <p:grpSp>
        <p:nvGrpSpPr>
          <p:cNvPr id="2" name="Group 1"/>
          <p:cNvGrpSpPr>
            <a:grpSpLocks/>
          </p:cNvGrpSpPr>
          <p:nvPr/>
        </p:nvGrpSpPr>
        <p:grpSpPr bwMode="auto">
          <a:xfrm>
            <a:off x="1028700" y="914400"/>
            <a:ext cx="6972300" cy="5334000"/>
            <a:chOff x="0" y="0"/>
            <a:chExt cx="2439" cy="2472"/>
          </a:xfrm>
        </p:grpSpPr>
        <p:grpSp>
          <p:nvGrpSpPr>
            <p:cNvPr id="3" name="Group 7"/>
            <p:cNvGrpSpPr>
              <a:grpSpLocks/>
            </p:cNvGrpSpPr>
            <p:nvPr/>
          </p:nvGrpSpPr>
          <p:grpSpPr bwMode="auto">
            <a:xfrm>
              <a:off x="0" y="0"/>
              <a:ext cx="2439" cy="2471"/>
              <a:chOff x="0" y="0"/>
              <a:chExt cx="2439" cy="2471"/>
            </a:xfrm>
          </p:grpSpPr>
          <p:sp>
            <p:nvSpPr>
              <p:cNvPr id="15" name="AutoShape 3"/>
              <p:cNvSpPr>
                <a:spLocks/>
              </p:cNvSpPr>
              <p:nvPr/>
            </p:nvSpPr>
            <p:spPr bwMode="auto">
              <a:xfrm>
                <a:off x="0" y="28"/>
                <a:ext cx="2439" cy="2443"/>
              </a:xfrm>
              <a:prstGeom prst="triangle">
                <a:avLst>
                  <a:gd name="adj" fmla="val 50000"/>
                </a:avLst>
              </a:prstGeom>
              <a:solidFill>
                <a:schemeClr val="accent1">
                  <a:alpha val="14902"/>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6" name="AutoShape 4"/>
              <p:cNvSpPr>
                <a:spLocks/>
              </p:cNvSpPr>
              <p:nvPr/>
            </p:nvSpPr>
            <p:spPr bwMode="auto">
              <a:xfrm>
                <a:off x="209" y="28"/>
                <a:ext cx="2021" cy="2024"/>
              </a:xfrm>
              <a:prstGeom prst="triangle">
                <a:avLst>
                  <a:gd name="adj" fmla="val 50000"/>
                </a:avLst>
              </a:prstGeom>
              <a:solidFill>
                <a:schemeClr val="accent1">
                  <a:alpha val="29803"/>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7" name="AutoShape 5"/>
              <p:cNvSpPr>
                <a:spLocks/>
              </p:cNvSpPr>
              <p:nvPr/>
            </p:nvSpPr>
            <p:spPr bwMode="auto">
              <a:xfrm>
                <a:off x="433" y="14"/>
                <a:ext cx="1573" cy="1576"/>
              </a:xfrm>
              <a:prstGeom prst="triangle">
                <a:avLst>
                  <a:gd name="adj" fmla="val 50000"/>
                </a:avLst>
              </a:prstGeom>
              <a:solidFill>
                <a:schemeClr val="accent1">
                  <a:alpha val="44705"/>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8" name="AutoShape 6"/>
              <p:cNvSpPr>
                <a:spLocks/>
              </p:cNvSpPr>
              <p:nvPr/>
            </p:nvSpPr>
            <p:spPr bwMode="auto">
              <a:xfrm>
                <a:off x="656" y="0"/>
                <a:ext cx="1127" cy="1127"/>
              </a:xfrm>
              <a:prstGeom prst="triangle">
                <a:avLst>
                  <a:gd name="adj" fmla="val 50000"/>
                </a:avLst>
              </a:prstGeom>
              <a:solidFill>
                <a:schemeClr val="accent1">
                  <a:alpha val="59999"/>
                </a:schemeClr>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sp>
            <p:nvSpPr>
              <p:cNvPr id="19" name="AutoShape 7"/>
              <p:cNvSpPr>
                <a:spLocks/>
              </p:cNvSpPr>
              <p:nvPr/>
            </p:nvSpPr>
            <p:spPr bwMode="auto">
              <a:xfrm>
                <a:off x="902" y="0"/>
                <a:ext cx="635" cy="636"/>
              </a:xfrm>
              <a:prstGeom prst="triangle">
                <a:avLst>
                  <a:gd name="adj" fmla="val 50000"/>
                </a:avLst>
              </a:prstGeom>
              <a:solidFill>
                <a:schemeClr val="accent1"/>
              </a:solidFill>
              <a:ln w="12700" cap="flat">
                <a:solidFill>
                  <a:schemeClr val="tx1"/>
                </a:solidFill>
                <a:prstDash val="solid"/>
                <a:miter lim="800000"/>
                <a:headEnd type="none" w="med" len="med"/>
                <a:tailEnd type="none" w="med" len="med"/>
              </a:ln>
            </p:spPr>
            <p:txBody>
              <a:bodyPr lIns="0" tIns="0" rIns="0" bIns="0">
                <a:prstTxWarp prst="textNoShape">
                  <a:avLst/>
                </a:prstTxWarp>
              </a:bodyPr>
              <a:lstStyle/>
              <a:p>
                <a:pPr algn="ctr"/>
                <a:endParaRPr lang="en-US" sz="2400">
                  <a:latin typeface="Arial"/>
                </a:endParaRPr>
              </a:p>
            </p:txBody>
          </p:sp>
        </p:grpSp>
        <p:sp>
          <p:nvSpPr>
            <p:cNvPr id="10" name="Rectangle 8"/>
            <p:cNvSpPr>
              <a:spLocks/>
            </p:cNvSpPr>
            <p:nvPr/>
          </p:nvSpPr>
          <p:spPr bwMode="auto">
            <a:xfrm>
              <a:off x="780" y="247"/>
              <a:ext cx="872" cy="361"/>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Arial"/>
                  <a:ea typeface="Helvetica" charset="0"/>
                  <a:cs typeface="Helvetica" charset="0"/>
                  <a:sym typeface="Helvetica" charset="0"/>
                </a:rPr>
                <a:t>Property</a:t>
              </a:r>
            </a:p>
            <a:p>
              <a:pPr algn="ctr"/>
              <a:r>
                <a:rPr lang="en-US" sz="2400" dirty="0">
                  <a:solidFill>
                    <a:schemeClr val="tx1"/>
                  </a:solidFill>
                  <a:latin typeface="Arial"/>
                  <a:ea typeface="Helvetica" charset="0"/>
                  <a:cs typeface="Helvetica" charset="0"/>
                  <a:sym typeface="Helvetica" charset="0"/>
                </a:rPr>
                <a:t>Reviews</a:t>
              </a:r>
            </a:p>
          </p:txBody>
        </p:sp>
        <p:sp>
          <p:nvSpPr>
            <p:cNvPr id="11" name="Rectangle 9"/>
            <p:cNvSpPr>
              <a:spLocks/>
            </p:cNvSpPr>
            <p:nvPr/>
          </p:nvSpPr>
          <p:spPr bwMode="auto">
            <a:xfrm>
              <a:off x="784" y="718"/>
              <a:ext cx="872" cy="29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a:solidFill>
                    <a:schemeClr val="tx1"/>
                  </a:solidFill>
                  <a:latin typeface="Arial"/>
                  <a:ea typeface="Helvetica" charset="0"/>
                  <a:cs typeface="Helvetica" charset="0"/>
                  <a:sym typeface="Helvetica" charset="0"/>
                </a:rPr>
                <a:t>Geo</a:t>
              </a:r>
            </a:p>
            <a:p>
              <a:pPr algn="ctr"/>
              <a:r>
                <a:rPr lang="en-US" sz="2400" dirty="0">
                  <a:solidFill>
                    <a:schemeClr val="tx1"/>
                  </a:solidFill>
                  <a:latin typeface="Arial"/>
                  <a:ea typeface="Helvetica" charset="0"/>
                  <a:cs typeface="Helvetica" charset="0"/>
                  <a:sym typeface="Helvetica" charset="0"/>
                </a:rPr>
                <a:t>Reviews</a:t>
              </a:r>
            </a:p>
          </p:txBody>
        </p:sp>
        <p:sp>
          <p:nvSpPr>
            <p:cNvPr id="12" name="Rectangle 10"/>
            <p:cNvSpPr>
              <a:spLocks/>
            </p:cNvSpPr>
            <p:nvPr/>
          </p:nvSpPr>
          <p:spPr bwMode="auto">
            <a:xfrm>
              <a:off x="784" y="1256"/>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a:solidFill>
                    <a:schemeClr val="tx1"/>
                  </a:solidFill>
                  <a:latin typeface="Arial"/>
                  <a:ea typeface="Helvetica" charset="0"/>
                  <a:cs typeface="Helvetica" charset="0"/>
                  <a:sym typeface="Helvetica" charset="0"/>
                </a:rPr>
                <a:t>Reviews</a:t>
              </a:r>
            </a:p>
          </p:txBody>
        </p:sp>
        <p:sp>
          <p:nvSpPr>
            <p:cNvPr id="13" name="Rectangle 11"/>
            <p:cNvSpPr>
              <a:spLocks/>
            </p:cNvSpPr>
            <p:nvPr/>
          </p:nvSpPr>
          <p:spPr bwMode="auto">
            <a:xfrm>
              <a:off x="784" y="1744"/>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smtClean="0">
                  <a:solidFill>
                    <a:schemeClr val="tx1"/>
                  </a:solidFill>
                  <a:latin typeface="Arial"/>
                  <a:ea typeface="Helvetica" charset="0"/>
                  <a:cs typeface="Helvetica" charset="0"/>
                  <a:sym typeface="Helvetica" charset="0"/>
                </a:rPr>
                <a:t>?</a:t>
              </a:r>
              <a:endParaRPr lang="en-US" sz="2400" dirty="0">
                <a:solidFill>
                  <a:schemeClr val="tx1"/>
                </a:solidFill>
                <a:latin typeface="Arial"/>
                <a:ea typeface="Helvetica" charset="0"/>
                <a:cs typeface="Helvetica" charset="0"/>
                <a:sym typeface="Helvetica" charset="0"/>
              </a:endParaRPr>
            </a:p>
          </p:txBody>
        </p:sp>
        <p:sp>
          <p:nvSpPr>
            <p:cNvPr id="14" name="Rectangle 12"/>
            <p:cNvSpPr>
              <a:spLocks/>
            </p:cNvSpPr>
            <p:nvPr/>
          </p:nvSpPr>
          <p:spPr bwMode="auto">
            <a:xfrm>
              <a:off x="784" y="2232"/>
              <a:ext cx="872" cy="24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ctr"/>
              <a:r>
                <a:rPr lang="en-US" sz="2400" dirty="0" err="1" smtClean="0">
                  <a:latin typeface="Arial"/>
                  <a:ea typeface="Helvetica" charset="0"/>
                  <a:cs typeface="Helvetica" charset="0"/>
                  <a:sym typeface="Helvetica" charset="0"/>
                </a:rPr>
                <a:t>Clickstream</a:t>
              </a:r>
              <a:endParaRPr lang="en-US" sz="2400" dirty="0">
                <a:solidFill>
                  <a:schemeClr val="tx1"/>
                </a:solidFill>
                <a:latin typeface="Arial"/>
                <a:ea typeface="Helvetica" charset="0"/>
                <a:cs typeface="Helvetica" charset="0"/>
                <a:sym typeface="Helvetica" charset="0"/>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What Next?</a:t>
            </a:r>
            <a:endParaRPr lang="en-US" sz="2800" dirty="0">
              <a:solidFill>
                <a:schemeClr val="bg1"/>
              </a:solidFill>
            </a:endParaRPr>
          </a:p>
        </p:txBody>
      </p:sp>
      <p:sp>
        <p:nvSpPr>
          <p:cNvPr id="9" name="Content Placeholder 2"/>
          <p:cNvSpPr>
            <a:spLocks noGrp="1"/>
          </p:cNvSpPr>
          <p:nvPr>
            <p:ph idx="1"/>
          </p:nvPr>
        </p:nvSpPr>
        <p:spPr>
          <a:xfrm>
            <a:off x="1143000" y="2133600"/>
            <a:ext cx="6705600" cy="3429000"/>
          </a:xfrm>
        </p:spPr>
        <p:txBody>
          <a:bodyPr>
            <a:noAutofit/>
          </a:bodyPr>
          <a:lstStyle/>
          <a:p>
            <a:pPr marL="365760" indent="-365760"/>
            <a:r>
              <a:rPr lang="en-US" sz="4800" dirty="0" smtClean="0"/>
              <a:t>Get</a:t>
            </a:r>
          </a:p>
          <a:p>
            <a:pPr marL="365760" indent="-365760"/>
            <a:r>
              <a:rPr lang="en-US" sz="4800" dirty="0" smtClean="0"/>
              <a:t>More</a:t>
            </a:r>
          </a:p>
          <a:p>
            <a:pPr marL="365760" indent="-365760"/>
            <a:r>
              <a:rPr lang="en-US" sz="4800" dirty="0" smtClean="0"/>
              <a:t>Content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Cities I’ve Visited</a:t>
            </a:r>
            <a:endParaRPr lang="en-US" sz="2800" dirty="0">
              <a:solidFill>
                <a:schemeClr val="bg1"/>
              </a:solidFill>
            </a:endParaRPr>
          </a:p>
        </p:txBody>
      </p:sp>
      <p:sp>
        <p:nvSpPr>
          <p:cNvPr id="9" name="Content Placeholder 2"/>
          <p:cNvSpPr>
            <a:spLocks noGrp="1"/>
          </p:cNvSpPr>
          <p:nvPr>
            <p:ph idx="1"/>
          </p:nvPr>
        </p:nvSpPr>
        <p:spPr>
          <a:xfrm>
            <a:off x="1066800" y="5568950"/>
            <a:ext cx="7086600" cy="1136650"/>
          </a:xfrm>
        </p:spPr>
        <p:txBody>
          <a:bodyPr>
            <a:noAutofit/>
          </a:bodyPr>
          <a:lstStyle/>
          <a:p>
            <a:r>
              <a:rPr lang="en-US" sz="2400" dirty="0" smtClean="0"/>
              <a:t>Facebook application built in 2007 as part of the social app </a:t>
            </a:r>
            <a:r>
              <a:rPr lang="en-US" sz="2400" dirty="0" err="1" smtClean="0"/>
              <a:t>landgrab</a:t>
            </a:r>
            <a:endParaRPr lang="en-US" sz="3200" dirty="0" smtClean="0"/>
          </a:p>
        </p:txBody>
      </p:sp>
      <p:pic>
        <p:nvPicPr>
          <p:cNvPr id="5" name="Picture 4"/>
          <p:cNvPicPr>
            <a:picLocks noChangeAspect="1"/>
          </p:cNvPicPr>
          <p:nvPr/>
        </p:nvPicPr>
        <p:blipFill>
          <a:blip r:embed="rId3"/>
          <a:stretch>
            <a:fillRect/>
          </a:stretch>
        </p:blipFill>
        <p:spPr>
          <a:xfrm>
            <a:off x="2057400" y="967740"/>
            <a:ext cx="4770120" cy="444246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CIV stats</a:t>
            </a:r>
            <a:endParaRPr lang="en-US" sz="2800" dirty="0">
              <a:solidFill>
                <a:schemeClr val="bg1"/>
              </a:solidFill>
            </a:endParaRPr>
          </a:p>
        </p:txBody>
      </p:sp>
      <p:sp>
        <p:nvSpPr>
          <p:cNvPr id="9" name="Content Placeholder 2"/>
          <p:cNvSpPr>
            <a:spLocks noGrp="1"/>
          </p:cNvSpPr>
          <p:nvPr>
            <p:ph idx="1"/>
          </p:nvPr>
        </p:nvSpPr>
        <p:spPr>
          <a:xfrm>
            <a:off x="1295400" y="1524000"/>
            <a:ext cx="6705600" cy="3429000"/>
          </a:xfrm>
        </p:spPr>
        <p:txBody>
          <a:bodyPr>
            <a:noAutofit/>
          </a:bodyPr>
          <a:lstStyle/>
          <a:p>
            <a:pPr marL="365760" indent="-365760"/>
            <a:r>
              <a:rPr lang="en-US" sz="4000" dirty="0" smtClean="0"/>
              <a:t>25M+ users</a:t>
            </a:r>
          </a:p>
          <a:p>
            <a:pPr marL="365760" indent="-365760"/>
            <a:r>
              <a:rPr lang="en-US" sz="4000" dirty="0" smtClean="0"/>
              <a:t>~ 60 pins / user</a:t>
            </a:r>
          </a:p>
          <a:p>
            <a:pPr marL="365760" indent="-365760"/>
            <a:r>
              <a:rPr lang="en-US" sz="4000" dirty="0" smtClean="0"/>
              <a:t>~ 1.4B pins</a:t>
            </a:r>
          </a:p>
          <a:p>
            <a:pPr marL="365760" indent="-365760"/>
            <a:r>
              <a:rPr lang="en-US" sz="4000" dirty="0" smtClean="0"/>
              <a:t>+ “profile” pins</a:t>
            </a:r>
          </a:p>
        </p:txBody>
      </p:sp>
      <p:sp>
        <p:nvSpPr>
          <p:cNvPr id="7" name="Content Placeholder 2"/>
          <p:cNvSpPr txBox="1">
            <a:spLocks/>
          </p:cNvSpPr>
          <p:nvPr/>
        </p:nvSpPr>
        <p:spPr bwMode="auto">
          <a:xfrm>
            <a:off x="0" y="5721350"/>
            <a:ext cx="8915400" cy="1136650"/>
          </a:xfrm>
          <a:prstGeom prst="rect">
            <a:avLst/>
          </a:prstGeom>
          <a:noFill/>
          <a:ln w="9525">
            <a:noFill/>
            <a:miter lim="800000"/>
            <a:headEnd/>
            <a:tailEnd/>
          </a:ln>
        </p:spPr>
        <p:txBody>
          <a:bodyPr vert="horz" wrap="square" lIns="91440" tIns="45720" rIns="91440" bIns="45720" numCol="1" anchor="t" anchorCtr="1" compatLnSpc="1">
            <a:prstTxWarp prst="textNoShape">
              <a:avLst/>
            </a:prstTxWarp>
            <a:noAutofit/>
          </a:bodyPr>
          <a:lstStyle/>
          <a:p>
            <a:pPr marL="171450" marR="0" lvl="0" indent="-171450" algn="l" defTabSz="914400" rtl="0" eaLnBrk="0" fontAlgn="base" latinLnBrk="0" hangingPunct="0">
              <a:lnSpc>
                <a:spcPct val="100000"/>
              </a:lnSpc>
              <a:spcBef>
                <a:spcPts val="1000"/>
              </a:spcBef>
              <a:spcAft>
                <a:spcPts val="500"/>
              </a:spcAft>
              <a:buClr>
                <a:srgbClr val="FF9300"/>
              </a:buClr>
              <a:buSzTx/>
              <a:buFont typeface="Times" pitchFamily="18" charset="0"/>
              <a:buChar char="•"/>
              <a:tabLst/>
              <a:defRPr/>
            </a:pPr>
            <a:r>
              <a:rPr kumimoji="0" lang="en-US" sz="24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Users were notified that pins would</a:t>
            </a:r>
            <a:r>
              <a:rPr kumimoji="0" lang="en-US" sz="2400" b="1"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be shown to friends</a:t>
            </a:r>
            <a:endParaRPr kumimoji="0" lang="en-US" sz="32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Better CIV numbers</a:t>
            </a:r>
            <a:endParaRPr lang="en-US" sz="2800" dirty="0">
              <a:solidFill>
                <a:schemeClr val="bg1"/>
              </a:solidFill>
            </a:endParaRPr>
          </a:p>
        </p:txBody>
      </p:sp>
      <p:sp>
        <p:nvSpPr>
          <p:cNvPr id="9" name="Content Placeholder 2"/>
          <p:cNvSpPr>
            <a:spLocks noGrp="1"/>
          </p:cNvSpPr>
          <p:nvPr>
            <p:ph idx="1"/>
          </p:nvPr>
        </p:nvSpPr>
        <p:spPr>
          <a:xfrm>
            <a:off x="457200" y="1225550"/>
            <a:ext cx="6705600" cy="4525963"/>
          </a:xfrm>
        </p:spPr>
        <p:txBody>
          <a:bodyPr>
            <a:noAutofit/>
          </a:bodyPr>
          <a:lstStyle/>
          <a:p>
            <a:r>
              <a:rPr lang="en-US" sz="2400" dirty="0" smtClean="0"/>
              <a:t>Of 500M Facebook users</a:t>
            </a:r>
          </a:p>
          <a:p>
            <a:r>
              <a:rPr lang="en-US" sz="2400" dirty="0" smtClean="0"/>
              <a:t>5% have used CIV</a:t>
            </a:r>
          </a:p>
          <a:p>
            <a:r>
              <a:rPr lang="en-US" sz="2400" b="1" dirty="0" smtClean="0"/>
              <a:t>Facebook users have ~200 friends</a:t>
            </a:r>
          </a:p>
          <a:p>
            <a:endParaRPr lang="en-US" sz="2400" dirty="0" smtClean="0"/>
          </a:p>
          <a:p>
            <a:r>
              <a:rPr lang="en-US" sz="2400" dirty="0" smtClean="0"/>
              <a:t>~ 300 pins in CIV</a:t>
            </a:r>
          </a:p>
          <a:p>
            <a:r>
              <a:rPr lang="en-US" sz="2400" dirty="0" smtClean="0"/>
              <a:t>+ (100 hometown pins) </a:t>
            </a:r>
          </a:p>
          <a:p>
            <a:r>
              <a:rPr lang="en-US" sz="2400" dirty="0" smtClean="0"/>
              <a:t>+ (100 </a:t>
            </a:r>
            <a:r>
              <a:rPr lang="en-US" sz="2400" dirty="0" err="1" smtClean="0"/>
              <a:t>current_city</a:t>
            </a:r>
            <a:r>
              <a:rPr lang="en-US" sz="2400" dirty="0" smtClean="0"/>
              <a:t> pins)</a:t>
            </a:r>
          </a:p>
          <a:p>
            <a:endParaRPr lang="en-US" sz="2400" dirty="0" smtClean="0"/>
          </a:p>
          <a:p>
            <a:r>
              <a:rPr lang="en-US" sz="2400" b="1" dirty="0" smtClean="0"/>
              <a:t>~ 500 pins worth of social footprint</a:t>
            </a:r>
          </a:p>
          <a:p>
            <a:endParaRPr lang="en-US" sz="2400" dirty="0" smtClean="0"/>
          </a:p>
          <a:p>
            <a:endParaRPr lang="en-US" sz="32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Cities I’ve Visited</a:t>
            </a:r>
            <a:endParaRPr lang="en-US" sz="2800" dirty="0">
              <a:solidFill>
                <a:schemeClr val="bg1"/>
              </a:solidFill>
            </a:endParaRPr>
          </a:p>
        </p:txBody>
      </p:sp>
      <p:sp>
        <p:nvSpPr>
          <p:cNvPr id="9" name="Content Placeholder 2"/>
          <p:cNvSpPr>
            <a:spLocks noGrp="1"/>
          </p:cNvSpPr>
          <p:nvPr>
            <p:ph idx="1"/>
          </p:nvPr>
        </p:nvSpPr>
        <p:spPr>
          <a:xfrm>
            <a:off x="1066800" y="4953000"/>
            <a:ext cx="7086600" cy="1136650"/>
          </a:xfrm>
        </p:spPr>
        <p:txBody>
          <a:bodyPr>
            <a:noAutofit/>
          </a:bodyPr>
          <a:lstStyle/>
          <a:p>
            <a:r>
              <a:rPr lang="en-US" sz="2400" dirty="0" smtClean="0"/>
              <a:t>Minimal content</a:t>
            </a:r>
          </a:p>
          <a:p>
            <a:r>
              <a:rPr lang="en-US" sz="2400" dirty="0" smtClean="0"/>
              <a:t>Jumping off point for a conversation</a:t>
            </a:r>
            <a:endParaRPr lang="en-US" sz="3200" dirty="0" smtClean="0"/>
          </a:p>
        </p:txBody>
      </p:sp>
      <p:pic>
        <p:nvPicPr>
          <p:cNvPr id="6" name="Picture 5"/>
          <p:cNvPicPr>
            <a:picLocks noChangeAspect="1"/>
          </p:cNvPicPr>
          <p:nvPr/>
        </p:nvPicPr>
        <p:blipFill>
          <a:blip r:embed="rId3"/>
          <a:stretch>
            <a:fillRect/>
          </a:stretch>
        </p:blipFill>
        <p:spPr>
          <a:xfrm>
            <a:off x="533400" y="1143000"/>
            <a:ext cx="8128000" cy="3505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p:txBody>
          <a:bodyPr/>
          <a:lstStyle/>
          <a:p>
            <a:r>
              <a:rPr lang="en-US">
                <a:effectLst/>
                <a:latin typeface="Arial" pitchFamily="-107" charset="0"/>
                <a:cs typeface="ＭＳ Ｐゴシック" pitchFamily="-107" charset="-128"/>
              </a:rPr>
              <a:t>UGC Fuels and Rules</a:t>
            </a:r>
          </a:p>
        </p:txBody>
      </p:sp>
      <p:pic>
        <p:nvPicPr>
          <p:cNvPr id="9219" name="Picture 14" descr="steves_first_review_spot"/>
          <p:cNvPicPr>
            <a:picLocks noChangeAspect="1" noChangeArrowheads="1"/>
          </p:cNvPicPr>
          <p:nvPr/>
        </p:nvPicPr>
        <p:blipFill>
          <a:blip r:embed="rId3" cstate="print"/>
          <a:srcRect/>
          <a:stretch>
            <a:fillRect/>
          </a:stretch>
        </p:blipFill>
        <p:spPr bwMode="auto">
          <a:xfrm>
            <a:off x="0" y="0"/>
            <a:ext cx="11407775" cy="1060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Equation #3</a:t>
            </a:r>
            <a:endParaRPr lang="en-US" sz="2800" dirty="0">
              <a:solidFill>
                <a:schemeClr val="bg1"/>
              </a:solidFill>
            </a:endParaRPr>
          </a:p>
        </p:txBody>
      </p:sp>
      <p:sp>
        <p:nvSpPr>
          <p:cNvPr id="8" name="TextBox 7"/>
          <p:cNvSpPr txBox="1"/>
          <p:nvPr/>
        </p:nvSpPr>
        <p:spPr>
          <a:xfrm>
            <a:off x="2021348" y="1219200"/>
            <a:ext cx="5231120" cy="4708981"/>
          </a:xfrm>
          <a:prstGeom prst="rect">
            <a:avLst/>
          </a:prstGeom>
          <a:noFill/>
        </p:spPr>
        <p:txBody>
          <a:bodyPr wrap="none" rtlCol="0">
            <a:spAutoFit/>
          </a:bodyPr>
          <a:lstStyle/>
          <a:p>
            <a:pPr algn="ctr"/>
            <a:r>
              <a:rPr lang="en-US" sz="6000" dirty="0" smtClean="0">
                <a:latin typeface="Arial"/>
              </a:rPr>
              <a:t>(weak content) </a:t>
            </a:r>
          </a:p>
          <a:p>
            <a:pPr algn="ctr"/>
            <a:r>
              <a:rPr lang="en-US" sz="6000" dirty="0" smtClean="0">
                <a:latin typeface="Arial"/>
              </a:rPr>
              <a:t>× </a:t>
            </a:r>
          </a:p>
          <a:p>
            <a:pPr algn="ctr"/>
            <a:r>
              <a:rPr lang="en-US" sz="6000" dirty="0" smtClean="0">
                <a:latin typeface="Arial"/>
              </a:rPr>
              <a:t>(your friends)</a:t>
            </a:r>
          </a:p>
          <a:p>
            <a:pPr algn="ctr"/>
            <a:r>
              <a:rPr lang="en-US" sz="6000" dirty="0" smtClean="0">
                <a:latin typeface="Arial"/>
              </a:rPr>
              <a:t>= </a:t>
            </a:r>
          </a:p>
          <a:p>
            <a:pPr algn="ctr"/>
            <a:r>
              <a:rPr lang="en-US" sz="6000" dirty="0" smtClean="0">
                <a:latin typeface="Arial"/>
              </a:rPr>
              <a:t>(good content)</a:t>
            </a:r>
            <a:endParaRPr lang="en-US" sz="6000"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Lessons</a:t>
            </a:r>
            <a:endParaRPr lang="en-US" sz="2800" dirty="0">
              <a:solidFill>
                <a:schemeClr val="bg1"/>
              </a:solidFill>
            </a:endParaRPr>
          </a:p>
        </p:txBody>
      </p:sp>
      <p:sp>
        <p:nvSpPr>
          <p:cNvPr id="9" name="Content Placeholder 2"/>
          <p:cNvSpPr>
            <a:spLocks noGrp="1"/>
          </p:cNvSpPr>
          <p:nvPr>
            <p:ph idx="1"/>
          </p:nvPr>
        </p:nvSpPr>
        <p:spPr>
          <a:xfrm>
            <a:off x="1295400" y="1524000"/>
            <a:ext cx="6705600" cy="3429000"/>
          </a:xfrm>
        </p:spPr>
        <p:txBody>
          <a:bodyPr>
            <a:noAutofit/>
          </a:bodyPr>
          <a:lstStyle/>
          <a:p>
            <a:pPr marL="365760" indent="-365760"/>
            <a:r>
              <a:rPr lang="en-US" sz="4000" dirty="0" smtClean="0"/>
              <a:t>Don’t optimize for the top of the pyramid</a:t>
            </a:r>
          </a:p>
          <a:p>
            <a:pPr marL="365760" indent="-365760"/>
            <a:r>
              <a:rPr lang="en-US" sz="4000" dirty="0" smtClean="0"/>
              <a:t>Figure out how to stretch your data</a:t>
            </a:r>
          </a:p>
          <a:p>
            <a:pPr marL="365760" indent="-365760"/>
            <a:r>
              <a:rPr lang="en-US" sz="4000" dirty="0" smtClean="0"/>
              <a:t>Find an ethical source of additional data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Hiring</a:t>
            </a:r>
            <a:endParaRPr lang="en-US" sz="2800" dirty="0">
              <a:solidFill>
                <a:schemeClr val="bg1"/>
              </a:solidFill>
            </a:endParaRPr>
          </a:p>
        </p:txBody>
      </p:sp>
      <p:sp>
        <p:nvSpPr>
          <p:cNvPr id="9" name="Content Placeholder 2"/>
          <p:cNvSpPr>
            <a:spLocks noGrp="1"/>
          </p:cNvSpPr>
          <p:nvPr>
            <p:ph idx="1"/>
          </p:nvPr>
        </p:nvSpPr>
        <p:spPr>
          <a:xfrm>
            <a:off x="1295400" y="1524000"/>
            <a:ext cx="6705600" cy="3429000"/>
          </a:xfrm>
        </p:spPr>
        <p:txBody>
          <a:bodyPr>
            <a:noAutofit/>
          </a:bodyPr>
          <a:lstStyle/>
          <a:p>
            <a:pPr marL="365760" indent="-365760"/>
            <a:r>
              <a:rPr lang="en-US" sz="4000" dirty="0" smtClean="0"/>
              <a:t>Like this stuff?</a:t>
            </a:r>
          </a:p>
          <a:p>
            <a:pPr marL="365760" indent="-365760"/>
            <a:endParaRPr lang="en-US" sz="4000" dirty="0" smtClean="0"/>
          </a:p>
          <a:p>
            <a:pPr marL="365760" indent="-365760"/>
            <a:endParaRPr lang="en-US" sz="4000" dirty="0" smtClean="0"/>
          </a:p>
          <a:p>
            <a:pPr marL="365760" indent="-365760"/>
            <a:r>
              <a:rPr lang="en-US" sz="4000" dirty="0" smtClean="0"/>
              <a:t>Come work with me!</a:t>
            </a:r>
          </a:p>
        </p:txBody>
      </p:sp>
      <p:sp>
        <p:nvSpPr>
          <p:cNvPr id="7" name="Content Placeholder 2"/>
          <p:cNvSpPr txBox="1">
            <a:spLocks/>
          </p:cNvSpPr>
          <p:nvPr/>
        </p:nvSpPr>
        <p:spPr bwMode="auto">
          <a:xfrm>
            <a:off x="0" y="5721350"/>
            <a:ext cx="8915400" cy="1136650"/>
          </a:xfrm>
          <a:prstGeom prst="rect">
            <a:avLst/>
          </a:prstGeom>
          <a:noFill/>
          <a:ln w="9525">
            <a:noFill/>
            <a:miter lim="800000"/>
            <a:headEnd/>
            <a:tailEnd/>
          </a:ln>
        </p:spPr>
        <p:txBody>
          <a:bodyPr vert="horz" wrap="square" lIns="91440" tIns="45720" rIns="91440" bIns="45720" numCol="1" anchor="t" anchorCtr="1" compatLnSpc="1">
            <a:prstTxWarp prst="textNoShape">
              <a:avLst/>
            </a:prstTxWarp>
            <a:noAutofit/>
          </a:bodyPr>
          <a:lstStyle/>
          <a:p>
            <a:pPr marL="171450" marR="0" lvl="0" indent="-171450" algn="l" defTabSz="914400" rtl="0" eaLnBrk="0" fontAlgn="base" latinLnBrk="0" hangingPunct="0">
              <a:lnSpc>
                <a:spcPct val="100000"/>
              </a:lnSpc>
              <a:spcBef>
                <a:spcPts val="1000"/>
              </a:spcBef>
              <a:spcAft>
                <a:spcPts val="500"/>
              </a:spcAft>
              <a:buClr>
                <a:srgbClr val="FF9300"/>
              </a:buClr>
              <a:buSzTx/>
              <a:buFont typeface="Times" pitchFamily="18" charset="0"/>
              <a:buChar char="•"/>
              <a:tabLst/>
              <a:defRPr/>
            </a:pPr>
            <a:r>
              <a:rPr kumimoji="0" lang="en-US" sz="24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(please)</a:t>
            </a:r>
            <a:endParaRPr kumimoji="0" lang="en-US" sz="32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10" descr="crowd_lo_res"/>
          <p:cNvPicPr>
            <a:picLocks noChangeAspect="1" noChangeArrowheads="1"/>
          </p:cNvPicPr>
          <p:nvPr/>
        </p:nvPicPr>
        <p:blipFill>
          <a:blip r:embed="rId3" cstate="print"/>
          <a:srcRect l="2755" t="18355" r="3398" b="38667"/>
          <a:stretch>
            <a:fillRect/>
          </a:stretch>
        </p:blipFill>
        <p:spPr bwMode="auto">
          <a:xfrm>
            <a:off x="0" y="729670"/>
            <a:ext cx="9365611" cy="3004130"/>
          </a:xfrm>
          <a:prstGeom prst="rect">
            <a:avLst/>
          </a:prstGeom>
          <a:noFill/>
          <a:ln w="9525">
            <a:noFill/>
            <a:miter lim="800000"/>
            <a:headEnd/>
            <a:tailEnd/>
          </a:ln>
        </p:spPr>
      </p:pic>
      <p:sp>
        <p:nvSpPr>
          <p:cNvPr id="8198" name="Rectangle 3"/>
          <p:cNvSpPr txBox="1">
            <a:spLocks noChangeArrowheads="1"/>
          </p:cNvSpPr>
          <p:nvPr/>
        </p:nvSpPr>
        <p:spPr bwMode="auto">
          <a:xfrm>
            <a:off x="215900" y="4049182"/>
            <a:ext cx="4140200" cy="2241550"/>
          </a:xfrm>
          <a:prstGeom prst="rect">
            <a:avLst/>
          </a:prstGeom>
          <a:noFill/>
          <a:ln w="9525">
            <a:noFill/>
            <a:miter lim="800000"/>
            <a:headEnd/>
            <a:tailEnd/>
          </a:ln>
        </p:spPr>
        <p:txBody>
          <a:bodyPr wrap="none" lIns="0" tIns="0" rIns="0" bIns="0">
            <a:prstTxWarp prst="textNoShape">
              <a:avLst/>
            </a:prstTxWarp>
          </a:bodyPr>
          <a:lstStyle/>
          <a:p>
            <a:pPr marL="266700" indent="-266700" eaLnBrk="0" fontAlgn="base" hangingPunct="0">
              <a:spcBef>
                <a:spcPct val="100000"/>
              </a:spcBef>
              <a:buClr>
                <a:srgbClr val="F79646"/>
              </a:buClr>
              <a:buFont typeface="Times" pitchFamily="-107" charset="0"/>
              <a:buChar char="•"/>
            </a:pPr>
            <a:r>
              <a:rPr lang="en-US" sz="1700" dirty="0" smtClean="0">
                <a:solidFill>
                  <a:prstClr val="black">
                    <a:lumMod val="85000"/>
                    <a:lumOff val="15000"/>
                  </a:prstClr>
                </a:solidFill>
                <a:latin typeface="Arial" pitchFamily="-107" charset="0"/>
              </a:rPr>
              <a:t>40MM </a:t>
            </a:r>
            <a:r>
              <a:rPr lang="en-US" sz="1700" dirty="0">
                <a:solidFill>
                  <a:prstClr val="black">
                    <a:lumMod val="85000"/>
                    <a:lumOff val="15000"/>
                  </a:prstClr>
                </a:solidFill>
                <a:latin typeface="Arial" pitchFamily="-107" charset="0"/>
              </a:rPr>
              <a:t>unique visitors per month</a:t>
            </a:r>
          </a:p>
          <a:p>
            <a:pPr marL="266700" indent="-266700" eaLnBrk="0" fontAlgn="base" hangingPunct="0">
              <a:spcBef>
                <a:spcPct val="100000"/>
              </a:spcBef>
              <a:buClr>
                <a:srgbClr val="FF9300"/>
              </a:buClr>
              <a:buFont typeface="Times" pitchFamily="-107" charset="0"/>
              <a:buChar char="•"/>
            </a:pPr>
            <a:r>
              <a:rPr lang="en-US" sz="1700" dirty="0" smtClean="0">
                <a:solidFill>
                  <a:prstClr val="black">
                    <a:lumMod val="85000"/>
                    <a:lumOff val="15000"/>
                  </a:prstClr>
                </a:solidFill>
                <a:latin typeface="Arial" pitchFamily="-107" charset="0"/>
              </a:rPr>
              <a:t>20MM </a:t>
            </a:r>
            <a:r>
              <a:rPr lang="en-US" sz="1700" dirty="0">
                <a:solidFill>
                  <a:prstClr val="black">
                    <a:lumMod val="85000"/>
                    <a:lumOff val="15000"/>
                  </a:prstClr>
                </a:solidFill>
                <a:latin typeface="Arial" pitchFamily="-107" charset="0"/>
              </a:rPr>
              <a:t>highly loyal registered members</a:t>
            </a:r>
          </a:p>
          <a:p>
            <a:pPr marL="266700" indent="-266700" eaLnBrk="0" fontAlgn="base" hangingPunct="0">
              <a:spcBef>
                <a:spcPct val="100000"/>
              </a:spcBef>
              <a:buClr>
                <a:srgbClr val="FF9300"/>
              </a:buClr>
              <a:buFont typeface="Times" pitchFamily="-107" charset="0"/>
              <a:buChar char="•"/>
            </a:pPr>
            <a:r>
              <a:rPr lang="en-US" sz="1700" dirty="0" smtClean="0">
                <a:solidFill>
                  <a:prstClr val="black">
                    <a:lumMod val="85000"/>
                    <a:lumOff val="15000"/>
                  </a:prstClr>
                </a:solidFill>
                <a:latin typeface="Arial" pitchFamily="-107" charset="0"/>
              </a:rPr>
              <a:t>45MM</a:t>
            </a:r>
            <a:r>
              <a:rPr lang="en-US" sz="1700" dirty="0">
                <a:solidFill>
                  <a:prstClr val="black">
                    <a:lumMod val="85000"/>
                    <a:lumOff val="15000"/>
                  </a:prstClr>
                </a:solidFill>
                <a:latin typeface="Arial" pitchFamily="-107" charset="0"/>
              </a:rPr>
              <a:t>++ traveler </a:t>
            </a:r>
            <a:r>
              <a:rPr lang="en-GB" sz="1700" dirty="0">
                <a:solidFill>
                  <a:prstClr val="black">
                    <a:lumMod val="85000"/>
                    <a:lumOff val="15000"/>
                  </a:prstClr>
                </a:solidFill>
                <a:latin typeface="Arial" pitchFamily="-107" charset="0"/>
              </a:rPr>
              <a:t>reviews and opinions</a:t>
            </a:r>
          </a:p>
          <a:p>
            <a:pPr marL="266700" indent="-266700" eaLnBrk="0" fontAlgn="base" hangingPunct="0">
              <a:spcBef>
                <a:spcPct val="100000"/>
              </a:spcBef>
              <a:buClr>
                <a:srgbClr val="FF9300"/>
              </a:buClr>
              <a:buFont typeface="Times" pitchFamily="-107" charset="0"/>
              <a:buChar char="•"/>
            </a:pPr>
            <a:r>
              <a:rPr lang="en-US" sz="1700" dirty="0" smtClean="0">
                <a:solidFill>
                  <a:srgbClr val="262626"/>
                </a:solidFill>
                <a:latin typeface="Arial" pitchFamily="-107" charset="0"/>
              </a:rPr>
              <a:t>21 </a:t>
            </a:r>
            <a:r>
              <a:rPr lang="en-US" sz="1700" dirty="0">
                <a:solidFill>
                  <a:srgbClr val="262626"/>
                </a:solidFill>
                <a:latin typeface="Arial" pitchFamily="-107" charset="0"/>
              </a:rPr>
              <a:t>new contributions per minute every day</a:t>
            </a:r>
          </a:p>
        </p:txBody>
      </p:sp>
      <p:sp>
        <p:nvSpPr>
          <p:cNvPr id="8" name="Rectangle 4"/>
          <p:cNvSpPr txBox="1">
            <a:spLocks noChangeArrowheads="1"/>
          </p:cNvSpPr>
          <p:nvPr/>
        </p:nvSpPr>
        <p:spPr bwMode="auto">
          <a:xfrm>
            <a:off x="304800" y="-1009650"/>
            <a:ext cx="8534400" cy="666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2400" kern="0" dirty="0">
              <a:solidFill>
                <a:prstClr val="white"/>
              </a:solidFill>
              <a:latin typeface="Arial" charset="0"/>
              <a:cs typeface="ＭＳ Ｐゴシック" pitchFamily="-65" charset="-128"/>
            </a:endParaRPr>
          </a:p>
        </p:txBody>
      </p:sp>
      <p:sp>
        <p:nvSpPr>
          <p:cNvPr id="11" name="Rectangle 3"/>
          <p:cNvSpPr txBox="1">
            <a:spLocks noChangeArrowheads="1"/>
          </p:cNvSpPr>
          <p:nvPr/>
        </p:nvSpPr>
        <p:spPr bwMode="auto">
          <a:xfrm>
            <a:off x="4660900" y="4049182"/>
            <a:ext cx="4140200" cy="2241550"/>
          </a:xfrm>
          <a:prstGeom prst="rect">
            <a:avLst/>
          </a:prstGeom>
          <a:noFill/>
          <a:ln w="9525">
            <a:noFill/>
            <a:miter lim="800000"/>
            <a:headEnd/>
            <a:tailEnd/>
          </a:ln>
        </p:spPr>
        <p:txBody>
          <a:bodyPr wrap="none" lIns="0" tIns="0" rIns="0" bIns="0">
            <a:prstTxWarp prst="textNoShape">
              <a:avLst/>
            </a:prstTxWarp>
          </a:bodyPr>
          <a:lstStyle/>
          <a:p>
            <a:pPr marL="266700" indent="-266700" fontAlgn="base">
              <a:spcBef>
                <a:spcPct val="100000"/>
              </a:spcBef>
              <a:spcAft>
                <a:spcPct val="0"/>
              </a:spcAft>
              <a:buClr>
                <a:srgbClr val="F79646"/>
              </a:buClr>
              <a:buFont typeface="Arial"/>
              <a:buChar char="•"/>
            </a:pPr>
            <a:r>
              <a:rPr lang="en-US" sz="1700" dirty="0">
                <a:solidFill>
                  <a:srgbClr val="262626"/>
                </a:solidFill>
                <a:latin typeface="Arial" pitchFamily="-107" charset="0"/>
              </a:rPr>
              <a:t>455K hotels, 92K attractions, 564K </a:t>
            </a:r>
            <a:br>
              <a:rPr lang="en-US" sz="1700" dirty="0">
                <a:solidFill>
                  <a:srgbClr val="262626"/>
                </a:solidFill>
                <a:latin typeface="Arial" pitchFamily="-107" charset="0"/>
              </a:rPr>
            </a:br>
            <a:r>
              <a:rPr lang="en-US" sz="1700" dirty="0">
                <a:solidFill>
                  <a:srgbClr val="262626"/>
                </a:solidFill>
                <a:latin typeface="Arial" pitchFamily="-107" charset="0"/>
              </a:rPr>
              <a:t>restaurants in 71K destinations worldwide</a:t>
            </a:r>
          </a:p>
          <a:p>
            <a:pPr marL="266700" indent="-266700" eaLnBrk="0" fontAlgn="base" hangingPunct="0">
              <a:spcBef>
                <a:spcPct val="100000"/>
              </a:spcBef>
              <a:buClr>
                <a:srgbClr val="FF9300"/>
              </a:buClr>
              <a:buFont typeface="Times" pitchFamily="-107" charset="0"/>
              <a:buChar char="•"/>
            </a:pPr>
            <a:r>
              <a:rPr lang="en-US" sz="1700" dirty="0" smtClean="0">
                <a:solidFill>
                  <a:srgbClr val="262626"/>
                </a:solidFill>
                <a:latin typeface="Arial" pitchFamily="-107" charset="0"/>
              </a:rPr>
              <a:t>245,000 registered owners</a:t>
            </a:r>
            <a:endParaRPr lang="en-GB" sz="1700" dirty="0" smtClean="0">
              <a:solidFill>
                <a:srgbClr val="262626"/>
              </a:solidFill>
              <a:latin typeface="Arial" pitchFamily="-107" charset="0"/>
            </a:endParaRPr>
          </a:p>
        </p:txBody>
      </p:sp>
      <p:sp>
        <p:nvSpPr>
          <p:cNvPr id="7" name="TextBox 4"/>
          <p:cNvSpPr txBox="1">
            <a:spLocks noChangeArrowheads="1"/>
          </p:cNvSpPr>
          <p:nvPr/>
        </p:nvSpPr>
        <p:spPr bwMode="auto">
          <a:xfrm>
            <a:off x="0" y="0"/>
            <a:ext cx="9144000" cy="736600"/>
          </a:xfrm>
          <a:prstGeom prst="rect">
            <a:avLst/>
          </a:prstGeom>
          <a:solidFill>
            <a:schemeClr val="tx1"/>
          </a:solidFill>
          <a:ln w="6350">
            <a:noFill/>
            <a:miter lim="800000"/>
            <a:headEnd/>
            <a:tailEnd/>
          </a:ln>
        </p:spPr>
        <p:txBody>
          <a:bodyPr bIns="73152" anchor="ctr"/>
          <a:lstStyle/>
          <a:p>
            <a:pPr algn="ctr"/>
            <a:r>
              <a:rPr lang="en-US" sz="3600" dirty="0" smtClean="0">
                <a:solidFill>
                  <a:schemeClr val="bg1"/>
                </a:solidFill>
                <a:latin typeface="Arial" pitchFamily="34" charset="0"/>
                <a:cs typeface="Arial" pitchFamily="34" charset="0"/>
              </a:rPr>
              <a:t>TripAdvisor Snapshot</a:t>
            </a:r>
            <a:endParaRPr lang="en-US" sz="36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TextBox 2"/>
          <p:cNvSpPr txBox="1">
            <a:spLocks noChangeArrowheads="1"/>
          </p:cNvSpPr>
          <p:nvPr/>
        </p:nvSpPr>
        <p:spPr bwMode="auto">
          <a:xfrm>
            <a:off x="0" y="0"/>
            <a:ext cx="9144000" cy="736600"/>
          </a:xfrm>
          <a:prstGeom prst="rect">
            <a:avLst/>
          </a:prstGeom>
          <a:solidFill>
            <a:srgbClr val="595959"/>
          </a:solidFill>
          <a:ln w="6350">
            <a:noFill/>
            <a:miter lim="800000"/>
            <a:headEnd/>
            <a:tailEnd/>
          </a:ln>
        </p:spPr>
        <p:txBody>
          <a:bodyPr bIns="73152" anchor="ctr"/>
          <a:lstStyle/>
          <a:p>
            <a:pPr algn="ctr" fontAlgn="base">
              <a:spcBef>
                <a:spcPct val="0"/>
              </a:spcBef>
              <a:spcAft>
                <a:spcPct val="0"/>
              </a:spcAft>
            </a:pPr>
            <a:r>
              <a:rPr lang="en-US" sz="3600" dirty="0" smtClean="0">
                <a:solidFill>
                  <a:prstClr val="white"/>
                </a:solidFill>
                <a:latin typeface="Arial" charset="0"/>
                <a:cs typeface="Arial" charset="0"/>
              </a:rPr>
              <a:t>Overview</a:t>
            </a:r>
            <a:endParaRPr lang="en-US" sz="3600" dirty="0">
              <a:solidFill>
                <a:prstClr val="white"/>
              </a:solidFill>
              <a:latin typeface="Arial" charset="0"/>
              <a:cs typeface="Arial" charset="0"/>
            </a:endParaRPr>
          </a:p>
        </p:txBody>
      </p:sp>
      <p:sp>
        <p:nvSpPr>
          <p:cNvPr id="6" name="Content Placeholder 2"/>
          <p:cNvSpPr txBox="1">
            <a:spLocks/>
          </p:cNvSpPr>
          <p:nvPr/>
        </p:nvSpPr>
        <p:spPr bwMode="auto">
          <a:xfrm>
            <a:off x="457200" y="1828800"/>
            <a:ext cx="7200900" cy="3922713"/>
          </a:xfrm>
          <a:prstGeom prst="rect">
            <a:avLst/>
          </a:prstGeom>
          <a:noFill/>
          <a:ln w="9525">
            <a:noFill/>
            <a:miter lim="800000"/>
            <a:headEnd/>
            <a:tailEnd/>
          </a:ln>
        </p:spPr>
        <p:txBody>
          <a:bodyPr vert="horz" wrap="square" lIns="91440" tIns="45720" rIns="91440" bIns="45720" numCol="1" anchor="t" anchorCtr="1" compatLnSpc="1">
            <a:prstTxWarp prst="textNoShape">
              <a:avLst/>
            </a:prstTxWarp>
            <a:noAutofit/>
          </a:bodyPr>
          <a:lstStyle/>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Intro</a:t>
            </a:r>
            <a:r>
              <a:rPr kumimoji="0" lang="en-US" sz="4000"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to TripAdvisor</a:t>
            </a:r>
            <a:endParaRPr kumimoji="0" lang="en-US" sz="400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Intro</a:t>
            </a:r>
            <a:r>
              <a:rPr kumimoji="0" lang="en-US" sz="4000" b="1" i="0" u="none" strike="noStrike" kern="0" cap="none" spc="0" normalizeH="0" noProof="0" dirty="0" smtClean="0">
                <a:ln>
                  <a:noFill/>
                </a:ln>
                <a:solidFill>
                  <a:schemeClr val="tx1"/>
                </a:solidFill>
                <a:effectLst/>
                <a:uLnTx/>
                <a:uFillTx/>
                <a:latin typeface="Arial" charset="0"/>
                <a:ea typeface="+mn-ea"/>
                <a:cs typeface="ＭＳ Ｐゴシック" pitchFamily="-65" charset="-128"/>
              </a:rPr>
              <a:t> to </a:t>
            </a:r>
            <a:br>
              <a:rPr kumimoji="0" lang="en-US" sz="4000" b="1" i="0" u="none" strike="noStrike" kern="0" cap="none" spc="0" normalizeH="0" noProof="0" dirty="0" smtClean="0">
                <a:ln>
                  <a:noFill/>
                </a:ln>
                <a:solidFill>
                  <a:schemeClr val="tx1"/>
                </a:solidFill>
                <a:effectLst/>
                <a:uLnTx/>
                <a:uFillTx/>
                <a:latin typeface="Arial" charset="0"/>
                <a:ea typeface="+mn-ea"/>
                <a:cs typeface="ＭＳ Ｐゴシック" pitchFamily="-65" charset="-128"/>
              </a:rPr>
            </a:br>
            <a:r>
              <a:rPr kumimoji="0" lang="en-US" sz="4000" b="1" i="0" u="none" strike="noStrike" kern="0" cap="none" spc="0" normalizeH="0" noProof="0" dirty="0" smtClean="0">
                <a:ln>
                  <a:noFill/>
                </a:ln>
                <a:solidFill>
                  <a:schemeClr val="tx1"/>
                </a:solidFill>
                <a:effectLst/>
                <a:uLnTx/>
                <a:uFillTx/>
                <a:latin typeface="Arial" charset="0"/>
                <a:ea typeface="+mn-ea"/>
                <a:cs typeface="ＭＳ Ｐゴシック" pitchFamily="-65" charset="-128"/>
              </a:rPr>
              <a:t>Instant Personalization</a:t>
            </a:r>
            <a:endParaRPr kumimoji="0" lang="en-US" sz="4000" b="1"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a:p>
            <a:pPr marL="356616" marR="0" lvl="0" indent="-356616" algn="l" defTabSz="914400" rtl="0" eaLnBrk="0" fontAlgn="base" latinLnBrk="0" hangingPunct="0">
              <a:lnSpc>
                <a:spcPct val="100000"/>
              </a:lnSpc>
              <a:spcBef>
                <a:spcPts val="1000"/>
              </a:spcBef>
              <a:spcAft>
                <a:spcPts val="500"/>
              </a:spcAft>
              <a:buClr>
                <a:srgbClr val="FF9300"/>
              </a:buClr>
              <a:buSzPct val="101000"/>
              <a:buFont typeface="Arial"/>
              <a:buChar char="•"/>
              <a:tabLst/>
              <a:defRPr/>
            </a:pPr>
            <a:r>
              <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t>The Rollercoaster + </a:t>
            </a:r>
            <a:br>
              <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rPr>
            </a:br>
            <a:r>
              <a:rPr lang="en-US" sz="4000" kern="0" dirty="0" smtClean="0">
                <a:latin typeface="Arial" charset="0"/>
                <a:cs typeface="ＭＳ Ｐゴシック" pitchFamily="-65" charset="-128"/>
              </a:rPr>
              <a:t>Three equations</a:t>
            </a:r>
            <a:endParaRPr kumimoji="0" lang="en-US" sz="4000" b="0" i="0" u="none" strike="noStrike" kern="0" cap="none" spc="0" normalizeH="0" baseline="0" noProof="0" dirty="0" smtClean="0">
              <a:ln>
                <a:noFill/>
              </a:ln>
              <a:solidFill>
                <a:schemeClr val="tx1"/>
              </a:solidFill>
              <a:effectLst/>
              <a:uLnTx/>
              <a:uFillTx/>
              <a:latin typeface="Arial" charset="0"/>
              <a:ea typeface="+mn-ea"/>
              <a:cs typeface="ＭＳ Ｐゴシック" pitchFamily="-65"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Instant Personalization</a:t>
            </a:r>
            <a:endParaRPr lang="en-US" sz="2800" dirty="0">
              <a:solidFill>
                <a:schemeClr val="bg1"/>
              </a:solidFill>
            </a:endParaRPr>
          </a:p>
        </p:txBody>
      </p:sp>
      <p:sp>
        <p:nvSpPr>
          <p:cNvPr id="9" name="Content Placeholder 2"/>
          <p:cNvSpPr>
            <a:spLocks noGrp="1"/>
          </p:cNvSpPr>
          <p:nvPr>
            <p:ph idx="1"/>
          </p:nvPr>
        </p:nvSpPr>
        <p:spPr>
          <a:xfrm>
            <a:off x="457200" y="1225550"/>
            <a:ext cx="7200900" cy="4525963"/>
          </a:xfrm>
        </p:spPr>
        <p:txBody>
          <a:bodyPr>
            <a:noAutofit/>
          </a:bodyPr>
          <a:lstStyle/>
          <a:p>
            <a:pPr>
              <a:spcAft>
                <a:spcPts val="1000"/>
              </a:spcAft>
            </a:pPr>
            <a:r>
              <a:rPr lang="en-US" sz="3200" dirty="0" smtClean="0"/>
              <a:t> Invite</a:t>
            </a:r>
            <a:r>
              <a:rPr lang="en-US" sz="3200" dirty="0" smtClean="0"/>
              <a:t>-only Facebook program</a:t>
            </a:r>
            <a:endParaRPr lang="en-US" sz="3200" dirty="0" smtClean="0"/>
          </a:p>
          <a:p>
            <a:pPr>
              <a:spcAft>
                <a:spcPts val="1000"/>
              </a:spcAft>
            </a:pPr>
            <a:r>
              <a:rPr lang="en-US" sz="3200" dirty="0" smtClean="0"/>
              <a:t> Opt</a:t>
            </a:r>
            <a:r>
              <a:rPr lang="en-US" sz="3200" dirty="0" smtClean="0"/>
              <a:t>-Out, not Opt-in</a:t>
            </a:r>
            <a:endParaRPr lang="en-US" sz="3200" dirty="0" smtClean="0"/>
          </a:p>
          <a:p>
            <a:pPr lvl="1">
              <a:spcAft>
                <a:spcPts val="1000"/>
              </a:spcAft>
            </a:pPr>
            <a:r>
              <a:rPr lang="en-US" sz="3200" dirty="0" smtClean="0"/>
              <a:t> Only </a:t>
            </a:r>
            <a:r>
              <a:rPr lang="en-US" sz="3200" dirty="0" smtClean="0"/>
              <a:t>on .com for now</a:t>
            </a:r>
            <a:endParaRPr lang="en-US" sz="3200" dirty="0" smtClean="0"/>
          </a:p>
          <a:p>
            <a:pPr>
              <a:spcAft>
                <a:spcPts val="1000"/>
              </a:spcAft>
            </a:pPr>
            <a:r>
              <a:rPr lang="en-US" sz="3200" dirty="0" smtClean="0"/>
              <a:t> Facebook </a:t>
            </a:r>
            <a:r>
              <a:rPr lang="en-US" sz="3200" dirty="0" smtClean="0"/>
              <a:t>provides TripAdvisor access to</a:t>
            </a:r>
            <a:endParaRPr lang="en-US" sz="3200" dirty="0" smtClean="0"/>
          </a:p>
          <a:p>
            <a:pPr lvl="1">
              <a:spcAft>
                <a:spcPts val="1000"/>
              </a:spcAft>
            </a:pPr>
            <a:r>
              <a:rPr lang="en-US" sz="3200" dirty="0" smtClean="0"/>
              <a:t> Visitor’s </a:t>
            </a:r>
            <a:r>
              <a:rPr lang="en-US" sz="3200" dirty="0" smtClean="0"/>
              <a:t>profile data</a:t>
            </a:r>
            <a:endParaRPr lang="en-US" sz="3200" dirty="0" smtClean="0"/>
          </a:p>
          <a:p>
            <a:pPr lvl="1">
              <a:spcAft>
                <a:spcPts val="1000"/>
              </a:spcAft>
            </a:pPr>
            <a:r>
              <a:rPr lang="en-US" sz="3200" dirty="0" smtClean="0"/>
              <a:t> List </a:t>
            </a:r>
            <a:r>
              <a:rPr lang="en-US" sz="3200" dirty="0" smtClean="0"/>
              <a:t>of </a:t>
            </a:r>
            <a:r>
              <a:rPr lang="en-US" sz="3200" dirty="0" smtClean="0"/>
              <a:t>friends</a:t>
            </a:r>
            <a:endParaRPr lang="en-US" sz="32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95528"/>
          </a:xfrm>
          <a:prstGeom prst="rect">
            <a:avLst/>
          </a:prstGeom>
          <a:solidFill>
            <a:schemeClr val="tx1"/>
          </a:solidFill>
        </p:spPr>
        <p:txBody>
          <a:bodyPr wrap="square" rtlCol="0" anchor="ctr" anchorCtr="1">
            <a:noAutofit/>
          </a:bodyPr>
          <a:lstStyle/>
          <a:p>
            <a:r>
              <a:rPr lang="en-US" sz="2800" dirty="0" smtClean="0">
                <a:solidFill>
                  <a:schemeClr val="bg1"/>
                </a:solidFill>
                <a:latin typeface="Arial" pitchFamily="-65" charset="0"/>
              </a:rPr>
              <a:t>The big deal</a:t>
            </a:r>
            <a:endParaRPr lang="en-US" sz="2800" dirty="0">
              <a:solidFill>
                <a:schemeClr val="bg1"/>
              </a:solidFill>
            </a:endParaRPr>
          </a:p>
        </p:txBody>
      </p:sp>
      <p:sp>
        <p:nvSpPr>
          <p:cNvPr id="9" name="Content Placeholder 2"/>
          <p:cNvSpPr>
            <a:spLocks noGrp="1"/>
          </p:cNvSpPr>
          <p:nvPr>
            <p:ph idx="1"/>
          </p:nvPr>
        </p:nvSpPr>
        <p:spPr>
          <a:xfrm>
            <a:off x="844884" y="2468814"/>
            <a:ext cx="7200900" cy="1771650"/>
          </a:xfrm>
        </p:spPr>
        <p:txBody>
          <a:bodyPr>
            <a:noAutofit/>
          </a:bodyPr>
          <a:lstStyle/>
          <a:p>
            <a:pPr algn="ctr">
              <a:buNone/>
            </a:pPr>
            <a:r>
              <a:rPr lang="en-US" sz="3600" dirty="0" smtClean="0"/>
              <a:t>We can instantly personalize a user that has never been to TripAdvisor before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914400" y="-585788"/>
            <a:ext cx="10496550" cy="8029576"/>
          </a:xfrm>
          <a:prstGeom prst="rect">
            <a:avLst/>
          </a:prstGeom>
          <a:noFill/>
          <a:ln w="9525">
            <a:noFill/>
            <a:miter lim="800000"/>
            <a:headEnd/>
            <a:tailEnd/>
          </a:ln>
        </p:spPr>
      </p:pic>
      <p:sp>
        <p:nvSpPr>
          <p:cNvPr id="3" name="Right Arrow 2"/>
          <p:cNvSpPr/>
          <p:nvPr/>
        </p:nvSpPr>
        <p:spPr bwMode="auto">
          <a:xfrm>
            <a:off x="381000" y="4953000"/>
            <a:ext cx="1283208" cy="609600"/>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entury Gothic" pitchFamily="34" charset="0"/>
              <a:ea typeface="ＭＳ Ｐゴシック" charset="-128"/>
            </a:endParaRPr>
          </a:p>
        </p:txBody>
      </p:sp>
      <p:sp>
        <p:nvSpPr>
          <p:cNvPr id="5" name="Right Arrow 4"/>
          <p:cNvSpPr/>
          <p:nvPr/>
        </p:nvSpPr>
        <p:spPr bwMode="auto">
          <a:xfrm rot="10800000">
            <a:off x="7620000" y="5943600"/>
            <a:ext cx="1283208" cy="609600"/>
          </a:xfrm>
          <a:prstGeom prst="rightArrow">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entury Gothic" pitchFamily="34" charset="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21_Steve OPA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_Steve OPA Dark">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entury Gothic"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entury Gothic" pitchFamily="34" charset="0"/>
            <a:ea typeface="ＭＳ Ｐゴシック" charset="-128"/>
          </a:defRPr>
        </a:defPPr>
      </a:lstStyle>
    </a:lnDef>
  </a:objectDefaults>
  <a:extraClrSchemeLst>
    <a:extraClrScheme>
      <a:clrScheme name="4_Steve OPA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eve OPA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eve OPA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eve OPA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eve OPA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eve OPA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eve OPA Dar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eve OPA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eve OPA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eve OPA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eve OPA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eve OPA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Steve OPA Dark 13">
        <a:dk1>
          <a:srgbClr val="000000"/>
        </a:dk1>
        <a:lt1>
          <a:srgbClr val="FFFFFF"/>
        </a:lt1>
        <a:dk2>
          <a:srgbClr val="3A8E1B"/>
        </a:dk2>
        <a:lt2>
          <a:srgbClr val="808080"/>
        </a:lt2>
        <a:accent1>
          <a:srgbClr val="F2F2F2"/>
        </a:accent1>
        <a:accent2>
          <a:srgbClr val="EEC173"/>
        </a:accent2>
        <a:accent3>
          <a:srgbClr val="FFFFFF"/>
        </a:accent3>
        <a:accent4>
          <a:srgbClr val="000000"/>
        </a:accent4>
        <a:accent5>
          <a:srgbClr val="F7F7F7"/>
        </a:accent5>
        <a:accent6>
          <a:srgbClr val="D8AF68"/>
        </a:accent6>
        <a:hlink>
          <a:srgbClr val="FF0010"/>
        </a:hlink>
        <a:folHlink>
          <a:srgbClr val="0019A6"/>
        </a:folHlink>
      </a:clrScheme>
      <a:clrMap bg1="lt1" tx1="dk1" bg2="lt2" tx2="dk2" accent1="accent1" accent2="accent2" accent3="accent3" accent4="accent4" accent5="accent5" accent6="accent6" hlink="hlink" folHlink="folHlink"/>
    </a:extraClrScheme>
    <a:extraClrScheme>
      <a:clrScheme name="4_Steve OPA Dark 14">
        <a:dk1>
          <a:srgbClr val="000000"/>
        </a:dk1>
        <a:lt1>
          <a:srgbClr val="FFFFFF"/>
        </a:lt1>
        <a:dk2>
          <a:srgbClr val="3A8E1B"/>
        </a:dk2>
        <a:lt2>
          <a:srgbClr val="808080"/>
        </a:lt2>
        <a:accent1>
          <a:srgbClr val="F2F2F2"/>
        </a:accent1>
        <a:accent2>
          <a:srgbClr val="EECA6E"/>
        </a:accent2>
        <a:accent3>
          <a:srgbClr val="FFFFFF"/>
        </a:accent3>
        <a:accent4>
          <a:srgbClr val="000000"/>
        </a:accent4>
        <a:accent5>
          <a:srgbClr val="F7F7F7"/>
        </a:accent5>
        <a:accent6>
          <a:srgbClr val="D8B763"/>
        </a:accent6>
        <a:hlink>
          <a:srgbClr val="A62100"/>
        </a:hlink>
        <a:folHlink>
          <a:srgbClr val="00479E"/>
        </a:folHlink>
      </a:clrScheme>
      <a:clrMap bg1="lt1" tx1="dk1" bg2="lt2" tx2="dk2" accent1="accent1" accent2="accent2" accent3="accent3" accent4="accent4" accent5="accent5" accent6="accent6" hlink="hlink" folHlink="folHlink"/>
    </a:extraClrScheme>
    <a:extraClrScheme>
      <a:clrScheme name="4_Steve OPA Dark 15">
        <a:dk1>
          <a:srgbClr val="000000"/>
        </a:dk1>
        <a:lt1>
          <a:srgbClr val="FFFFFF"/>
        </a:lt1>
        <a:dk2>
          <a:srgbClr val="3A8E1B"/>
        </a:dk2>
        <a:lt2>
          <a:srgbClr val="808080"/>
        </a:lt2>
        <a:accent1>
          <a:srgbClr val="225410"/>
        </a:accent1>
        <a:accent2>
          <a:srgbClr val="EECA6E"/>
        </a:accent2>
        <a:accent3>
          <a:srgbClr val="FFFFFF"/>
        </a:accent3>
        <a:accent4>
          <a:srgbClr val="000000"/>
        </a:accent4>
        <a:accent5>
          <a:srgbClr val="ABB3AA"/>
        </a:accent5>
        <a:accent6>
          <a:srgbClr val="D8B763"/>
        </a:accent6>
        <a:hlink>
          <a:srgbClr val="A62100"/>
        </a:hlink>
        <a:folHlink>
          <a:srgbClr val="00479E"/>
        </a:folHlink>
      </a:clrScheme>
      <a:clrMap bg1="lt1" tx1="dk1" bg2="lt2" tx2="dk2" accent1="accent1" accent2="accent2" accent3="accent3" accent4="accent4" accent5="accent5" accent6="accent6" hlink="hlink" folHlink="folHlink"/>
    </a:extraClrScheme>
    <a:extraClrScheme>
      <a:clrScheme name="4_Steve OPA Dark 16">
        <a:dk1>
          <a:srgbClr val="000000"/>
        </a:dk1>
        <a:lt1>
          <a:srgbClr val="FFFFFF"/>
        </a:lt1>
        <a:dk2>
          <a:srgbClr val="3A8E1B"/>
        </a:dk2>
        <a:lt2>
          <a:srgbClr val="808080"/>
        </a:lt2>
        <a:accent1>
          <a:srgbClr val="225410"/>
        </a:accent1>
        <a:accent2>
          <a:srgbClr val="EECA6E"/>
        </a:accent2>
        <a:accent3>
          <a:srgbClr val="FFFFFF"/>
        </a:accent3>
        <a:accent4>
          <a:srgbClr val="000000"/>
        </a:accent4>
        <a:accent5>
          <a:srgbClr val="ABB3AA"/>
        </a:accent5>
        <a:accent6>
          <a:srgbClr val="D8B763"/>
        </a:accent6>
        <a:hlink>
          <a:srgbClr val="A62100"/>
        </a:hlink>
        <a:folHlink>
          <a:srgbClr val="74DE4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2047</Words>
  <Application>Microsoft Macintosh PowerPoint</Application>
  <PresentationFormat>On-screen Show (4:3)</PresentationFormat>
  <Paragraphs>251</Paragraphs>
  <Slides>42</Slides>
  <Notes>41</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21_Steve OPA Dark</vt:lpstr>
      <vt:lpstr>Slide 1</vt:lpstr>
      <vt:lpstr>Slide 2</vt:lpstr>
      <vt:lpstr>Slide 3</vt:lpstr>
      <vt:lpstr>UGC Fuels and Rules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arobb</dc:creator>
  <cp:lastModifiedBy>Sanjay Vakil</cp:lastModifiedBy>
  <cp:revision>31</cp:revision>
  <dcterms:created xsi:type="dcterms:W3CDTF">2011-03-28T13:33:22Z</dcterms:created>
  <dcterms:modified xsi:type="dcterms:W3CDTF">2011-03-29T14:38:31Z</dcterms:modified>
</cp:coreProperties>
</file>